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4290000" cy="41911588"/>
  <p:notesSz cx="6858000" cy="9028113"/>
  <p:defaultTextStyle>
    <a:defPPr>
      <a:defRPr lang="en-GB"/>
    </a:defPPr>
    <a:lvl1pPr algn="ctr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300" kern="1200">
        <a:solidFill>
          <a:schemeClr val="bg1"/>
        </a:solidFill>
        <a:latin typeface="tahoma, verdana, arial" charset="0"/>
        <a:ea typeface="+mn-ea"/>
        <a:cs typeface="DejaVu Sans" charset="0"/>
      </a:defRPr>
    </a:lvl1pPr>
    <a:lvl2pPr marL="742950" indent="-285750" algn="ctr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300" kern="1200">
        <a:solidFill>
          <a:schemeClr val="bg1"/>
        </a:solidFill>
        <a:latin typeface="tahoma, verdana, arial" charset="0"/>
        <a:ea typeface="+mn-ea"/>
        <a:cs typeface="DejaVu Sans" charset="0"/>
      </a:defRPr>
    </a:lvl2pPr>
    <a:lvl3pPr marL="1143000" indent="-228600" algn="ctr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300" kern="1200">
        <a:solidFill>
          <a:schemeClr val="bg1"/>
        </a:solidFill>
        <a:latin typeface="tahoma, verdana, arial" charset="0"/>
        <a:ea typeface="+mn-ea"/>
        <a:cs typeface="DejaVu Sans" charset="0"/>
      </a:defRPr>
    </a:lvl3pPr>
    <a:lvl4pPr marL="1600200" indent="-228600" algn="ctr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300" kern="1200">
        <a:solidFill>
          <a:schemeClr val="bg1"/>
        </a:solidFill>
        <a:latin typeface="tahoma, verdana, arial" charset="0"/>
        <a:ea typeface="+mn-ea"/>
        <a:cs typeface="DejaVu Sans" charset="0"/>
      </a:defRPr>
    </a:lvl4pPr>
    <a:lvl5pPr marL="2057400" indent="-228600" algn="ctr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300" kern="1200">
        <a:solidFill>
          <a:schemeClr val="bg1"/>
        </a:solidFill>
        <a:latin typeface="tahoma, verdana, arial" charset="0"/>
        <a:ea typeface="+mn-ea"/>
        <a:cs typeface="DejaVu Sans" charset="0"/>
      </a:defRPr>
    </a:lvl5pPr>
    <a:lvl6pPr marL="2286000" algn="l" defTabSz="914400" rtl="0" eaLnBrk="1" latinLnBrk="0" hangingPunct="1">
      <a:defRPr sz="2300" kern="1200">
        <a:solidFill>
          <a:schemeClr val="bg1"/>
        </a:solidFill>
        <a:latin typeface="tahoma, verdana, arial" charset="0"/>
        <a:ea typeface="+mn-ea"/>
        <a:cs typeface="DejaVu Sans" charset="0"/>
      </a:defRPr>
    </a:lvl6pPr>
    <a:lvl7pPr marL="2743200" algn="l" defTabSz="914400" rtl="0" eaLnBrk="1" latinLnBrk="0" hangingPunct="1">
      <a:defRPr sz="2300" kern="1200">
        <a:solidFill>
          <a:schemeClr val="bg1"/>
        </a:solidFill>
        <a:latin typeface="tahoma, verdana, arial" charset="0"/>
        <a:ea typeface="+mn-ea"/>
        <a:cs typeface="DejaVu Sans" charset="0"/>
      </a:defRPr>
    </a:lvl7pPr>
    <a:lvl8pPr marL="3200400" algn="l" defTabSz="914400" rtl="0" eaLnBrk="1" latinLnBrk="0" hangingPunct="1">
      <a:defRPr sz="2300" kern="1200">
        <a:solidFill>
          <a:schemeClr val="bg1"/>
        </a:solidFill>
        <a:latin typeface="tahoma, verdana, arial" charset="0"/>
        <a:ea typeface="+mn-ea"/>
        <a:cs typeface="DejaVu Sans" charset="0"/>
      </a:defRPr>
    </a:lvl8pPr>
    <a:lvl9pPr marL="3657600" algn="l" defTabSz="914400" rtl="0" eaLnBrk="1" latinLnBrk="0" hangingPunct="1">
      <a:defRPr sz="2300" kern="1200">
        <a:solidFill>
          <a:schemeClr val="bg1"/>
        </a:solidFill>
        <a:latin typeface="tahoma, verdana, arial" charset="0"/>
        <a:ea typeface="+mn-ea"/>
        <a:cs typeface="DejaVu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707" autoAdjust="0"/>
    <p:restoredTop sz="94660"/>
  </p:normalViewPr>
  <p:slideViewPr>
    <p:cSldViewPr>
      <p:cViewPr>
        <p:scale>
          <a:sx n="25" d="100"/>
          <a:sy n="25" d="100"/>
        </p:scale>
        <p:origin x="-1092" y="3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0281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cs typeface="Times New Roman" pitchFamily="16" charset="0"/>
            </a:endParaRPr>
          </a:p>
        </p:txBody>
      </p:sp>
      <p:sp>
        <p:nvSpPr>
          <p:cNvPr id="3075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3627100"/>
            <a:ext cx="11796712" cy="161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287838"/>
            <a:ext cx="5483225" cy="4059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</p:spTree>
    <p:extLst>
      <p:ext uri="{BB962C8B-B14F-4D97-AF65-F5344CB8AC3E}">
        <p14:creationId xmlns:p14="http://schemas.microsoft.com/office/powerpoint/2010/main" xmlns="" val="31589030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44700" y="685800"/>
            <a:ext cx="2768600" cy="33861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287838"/>
            <a:ext cx="5484813" cy="40608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71750" y="13019088"/>
            <a:ext cx="29146500" cy="898525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143500" y="23750588"/>
            <a:ext cx="24003000" cy="10709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A4963-681F-4CAA-A0DE-D407D577BD2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92702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3E183-1DF8-4657-81CD-F3D8D53AD1C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63299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4430038" y="3046413"/>
            <a:ext cx="7286625" cy="3420268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0163" y="3046413"/>
            <a:ext cx="21707475" cy="3420268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AC5AB-BABC-403A-BE89-C5D6E2612CC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04045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18384-F2F7-4D7C-9A49-1DAEEA119FC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15320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08275" y="26931938"/>
            <a:ext cx="29146500" cy="83248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708275" y="17764125"/>
            <a:ext cx="29146500" cy="91678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3A398-9FCC-4F3C-A44F-CDA6F015D3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42940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0163" y="12104688"/>
            <a:ext cx="14497050" cy="2514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7219613" y="12104688"/>
            <a:ext cx="14497050" cy="2514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FB134-796C-4E93-998B-112934EE4D1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40906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14500" y="1677988"/>
            <a:ext cx="30861000" cy="6985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714500" y="9382125"/>
            <a:ext cx="15151100" cy="39100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714500" y="13292138"/>
            <a:ext cx="15151100" cy="2414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7419638" y="9382125"/>
            <a:ext cx="15155862" cy="39100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7419638" y="13292138"/>
            <a:ext cx="15155862" cy="2414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C185A-CE41-484A-B6CF-90871C55309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53677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0A603-C23F-476A-AEDF-0835F26F98D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61177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0E4D5-EC57-4195-9CA5-8A7212A9FE4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3895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14500" y="1668463"/>
            <a:ext cx="11280775" cy="7102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406438" y="1668463"/>
            <a:ext cx="19169062" cy="357711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14500" y="8770938"/>
            <a:ext cx="11280775" cy="28668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17D20-0AAD-40DB-8825-655F142AC91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43905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21475" y="29338588"/>
            <a:ext cx="20574000" cy="34623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721475" y="3744913"/>
            <a:ext cx="20574000" cy="251475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21475" y="32800925"/>
            <a:ext cx="20574000" cy="49196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BDFAC-7663-4391-9773-B4561F4724C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23874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570163" y="3046413"/>
            <a:ext cx="29146500" cy="833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535320" tIns="267480" rIns="535320" bIns="2674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70163" y="12104688"/>
            <a:ext cx="29146500" cy="2514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535320" tIns="267480" rIns="535320" bIns="2674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570163" y="38185725"/>
            <a:ext cx="7146925" cy="2795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cs typeface="Times New Roman" pitchFamily="16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1715750" y="38185725"/>
            <a:ext cx="10858500" cy="2795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cs typeface="Times New Roman" pitchFamily="16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24572913" y="38185725"/>
            <a:ext cx="7143750" cy="2792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35320" tIns="267480" rIns="535320" bIns="26748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cs typeface="Times New Roman" pitchFamily="16" charset="0"/>
              </a:defRPr>
            </a:lvl1pPr>
          </a:lstStyle>
          <a:p>
            <a:pPr>
              <a:defRPr/>
            </a:pPr>
            <a:fld id="{5135D1AA-C63E-4D54-AAD5-EF7B75C7C9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0">
          <a:solidFill>
            <a:srgbClr val="000000"/>
          </a:solidFill>
          <a:latin typeface="Times New Roman" pitchFamily="16" charset="0"/>
          <a:ea typeface="DejaVu Sans" charset="0"/>
          <a:cs typeface="DejaVu Sans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0">
          <a:solidFill>
            <a:srgbClr val="000000"/>
          </a:solidFill>
          <a:latin typeface="Times New Roman" pitchFamily="16" charset="0"/>
          <a:ea typeface="DejaVu Sans" charset="0"/>
          <a:cs typeface="DejaVu Sans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0">
          <a:solidFill>
            <a:srgbClr val="000000"/>
          </a:solidFill>
          <a:latin typeface="Times New Roman" pitchFamily="16" charset="0"/>
          <a:ea typeface="DejaVu Sans" charset="0"/>
          <a:cs typeface="DejaVu Sans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0">
          <a:solidFill>
            <a:srgbClr val="000000"/>
          </a:solidFill>
          <a:latin typeface="Times New Roman" pitchFamily="16" charset="0"/>
          <a:ea typeface="DejaVu Sans" charset="0"/>
          <a:cs typeface="DejaVu Sans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0">
          <a:solidFill>
            <a:srgbClr val="000000"/>
          </a:solidFill>
          <a:latin typeface="Times New Roman" pitchFamily="16" charset="0"/>
          <a:ea typeface="DejaVu Sans" charset="0"/>
          <a:cs typeface="DejaVu Sans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0">
          <a:solidFill>
            <a:srgbClr val="000000"/>
          </a:solidFill>
          <a:latin typeface="Times New Roman" pitchFamily="16" charset="0"/>
          <a:ea typeface="DejaVu Sans" charset="0"/>
          <a:cs typeface="DejaVu Sans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0">
          <a:solidFill>
            <a:srgbClr val="000000"/>
          </a:solidFill>
          <a:latin typeface="Times New Roman" pitchFamily="16" charset="0"/>
          <a:ea typeface="DejaVu Sans" charset="0"/>
          <a:cs typeface="DejaVu Sans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0">
          <a:solidFill>
            <a:srgbClr val="000000"/>
          </a:solidFill>
          <a:latin typeface="Times New Roman" pitchFamily="16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spcBef>
          <a:spcPts val="4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40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3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3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29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17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29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17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29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17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29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17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29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17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29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17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320588" y="11090698"/>
            <a:ext cx="10369550" cy="92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051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9600188"/>
            <a:ext cx="34290000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52" name="Text Box 2"/>
          <p:cNvSpPr txBox="1">
            <a:spLocks noChangeArrowheads="1"/>
          </p:cNvSpPr>
          <p:nvPr/>
        </p:nvSpPr>
        <p:spPr bwMode="auto">
          <a:xfrm>
            <a:off x="1103313" y="7994354"/>
            <a:ext cx="31667450" cy="199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6760" tIns="43560" rIns="86760" bIns="4356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pt-BR" sz="4100" b="1" dirty="0">
              <a:solidFill>
                <a:srgbClr val="000000"/>
              </a:solidFill>
              <a:latin typeface="Tahoma" pitchFamily="32" charset="0"/>
            </a:endParaRPr>
          </a:p>
          <a:p>
            <a:pPr eaLnBrk="1">
              <a:buClrTx/>
              <a:buFontTx/>
              <a:buNone/>
            </a:pPr>
            <a:r>
              <a:rPr lang="pt-BR" sz="4200" dirty="0">
                <a:solidFill>
                  <a:srgbClr val="000000"/>
                </a:solidFill>
                <a:latin typeface="Times New Roman" pitchFamily="16" charset="0"/>
              </a:rPr>
              <a:t>Emanuel Lucas Santos </a:t>
            </a:r>
            <a:r>
              <a:rPr lang="pt-BR" sz="4200" dirty="0" smtClean="0">
                <a:solidFill>
                  <a:srgbClr val="000000"/>
                </a:solidFill>
                <a:latin typeface="Times New Roman" pitchFamily="16" charset="0"/>
              </a:rPr>
              <a:t>Alves¹; </a:t>
            </a:r>
            <a:r>
              <a:rPr lang="pt-BR" sz="4200" dirty="0">
                <a:solidFill>
                  <a:srgbClr val="000000"/>
                </a:solidFill>
                <a:latin typeface="Times New Roman" pitchFamily="16" charset="0"/>
              </a:rPr>
              <a:t>Herlon </a:t>
            </a:r>
            <a:r>
              <a:rPr lang="pt-BR" sz="4200" dirty="0" smtClean="0">
                <a:solidFill>
                  <a:srgbClr val="000000"/>
                </a:solidFill>
                <a:latin typeface="Times New Roman" pitchFamily="16" charset="0"/>
              </a:rPr>
              <a:t>Bezerra²</a:t>
            </a:r>
            <a:endParaRPr lang="pt-BR" sz="4200" dirty="0">
              <a:solidFill>
                <a:srgbClr val="000000"/>
              </a:solidFill>
              <a:latin typeface="Times New Roman" pitchFamily="16" charset="0"/>
            </a:endParaRPr>
          </a:p>
          <a:p>
            <a:pPr eaLnBrk="1" hangingPunct="1">
              <a:buClrTx/>
              <a:buFontTx/>
              <a:buNone/>
            </a:pPr>
            <a:endParaRPr lang="pt-BR" sz="4200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053" name="Text Box 3"/>
          <p:cNvSpPr txBox="1">
            <a:spLocks noChangeArrowheads="1"/>
          </p:cNvSpPr>
          <p:nvPr/>
        </p:nvSpPr>
        <p:spPr bwMode="auto">
          <a:xfrm>
            <a:off x="12190413" y="22850475"/>
            <a:ext cx="10299700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6760" tIns="43560" rIns="86760" bIns="4356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9pPr>
          </a:lstStyle>
          <a:p>
            <a:pPr algn="just" eaLnBrk="1" hangingPunct="1">
              <a:spcBef>
                <a:spcPts val="1938"/>
              </a:spcBef>
              <a:buClrTx/>
              <a:buFontTx/>
              <a:buNone/>
            </a:pPr>
            <a:r>
              <a:rPr lang="pt-BR" sz="3100" b="1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2054" name="Text Box 4"/>
          <p:cNvSpPr txBox="1">
            <a:spLocks noChangeArrowheads="1"/>
          </p:cNvSpPr>
          <p:nvPr/>
        </p:nvSpPr>
        <p:spPr bwMode="auto">
          <a:xfrm>
            <a:off x="1260476" y="7994354"/>
            <a:ext cx="31680150" cy="3504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86760" tIns="43560" rIns="86760" bIns="43560">
            <a:spAutoFit/>
          </a:bodyPr>
          <a:lstStyle>
            <a:lvl1pPr marL="482600" indent="-481013" eaLnBrk="0" hangingPunct="0">
              <a:tabLst>
                <a:tab pos="482600" algn="l"/>
                <a:tab pos="930275" algn="l"/>
                <a:tab pos="1379538" algn="l"/>
                <a:tab pos="1828800" algn="l"/>
                <a:tab pos="2278063" algn="l"/>
                <a:tab pos="2727325" algn="l"/>
                <a:tab pos="3176588" algn="l"/>
                <a:tab pos="3625850" algn="l"/>
                <a:tab pos="4075113" algn="l"/>
                <a:tab pos="4524375" algn="l"/>
                <a:tab pos="4973638" algn="l"/>
                <a:tab pos="5422900" algn="l"/>
                <a:tab pos="5872163" algn="l"/>
                <a:tab pos="6321425" algn="l"/>
                <a:tab pos="6770688" algn="l"/>
                <a:tab pos="7219950" algn="l"/>
                <a:tab pos="7669213" algn="l"/>
                <a:tab pos="8118475" algn="l"/>
                <a:tab pos="8567738" algn="l"/>
                <a:tab pos="9017000" algn="l"/>
                <a:tab pos="9466263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1pPr>
            <a:lvl2pPr eaLnBrk="0" hangingPunct="0">
              <a:tabLst>
                <a:tab pos="482600" algn="l"/>
                <a:tab pos="930275" algn="l"/>
                <a:tab pos="1379538" algn="l"/>
                <a:tab pos="1828800" algn="l"/>
                <a:tab pos="2278063" algn="l"/>
                <a:tab pos="2727325" algn="l"/>
                <a:tab pos="3176588" algn="l"/>
                <a:tab pos="3625850" algn="l"/>
                <a:tab pos="4075113" algn="l"/>
                <a:tab pos="4524375" algn="l"/>
                <a:tab pos="4973638" algn="l"/>
                <a:tab pos="5422900" algn="l"/>
                <a:tab pos="5872163" algn="l"/>
                <a:tab pos="6321425" algn="l"/>
                <a:tab pos="6770688" algn="l"/>
                <a:tab pos="7219950" algn="l"/>
                <a:tab pos="7669213" algn="l"/>
                <a:tab pos="8118475" algn="l"/>
                <a:tab pos="8567738" algn="l"/>
                <a:tab pos="9017000" algn="l"/>
                <a:tab pos="9466263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2pPr>
            <a:lvl3pPr eaLnBrk="0" hangingPunct="0">
              <a:tabLst>
                <a:tab pos="482600" algn="l"/>
                <a:tab pos="930275" algn="l"/>
                <a:tab pos="1379538" algn="l"/>
                <a:tab pos="1828800" algn="l"/>
                <a:tab pos="2278063" algn="l"/>
                <a:tab pos="2727325" algn="l"/>
                <a:tab pos="3176588" algn="l"/>
                <a:tab pos="3625850" algn="l"/>
                <a:tab pos="4075113" algn="l"/>
                <a:tab pos="4524375" algn="l"/>
                <a:tab pos="4973638" algn="l"/>
                <a:tab pos="5422900" algn="l"/>
                <a:tab pos="5872163" algn="l"/>
                <a:tab pos="6321425" algn="l"/>
                <a:tab pos="6770688" algn="l"/>
                <a:tab pos="7219950" algn="l"/>
                <a:tab pos="7669213" algn="l"/>
                <a:tab pos="8118475" algn="l"/>
                <a:tab pos="8567738" algn="l"/>
                <a:tab pos="9017000" algn="l"/>
                <a:tab pos="9466263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3pPr>
            <a:lvl4pPr eaLnBrk="0" hangingPunct="0">
              <a:tabLst>
                <a:tab pos="482600" algn="l"/>
                <a:tab pos="930275" algn="l"/>
                <a:tab pos="1379538" algn="l"/>
                <a:tab pos="1828800" algn="l"/>
                <a:tab pos="2278063" algn="l"/>
                <a:tab pos="2727325" algn="l"/>
                <a:tab pos="3176588" algn="l"/>
                <a:tab pos="3625850" algn="l"/>
                <a:tab pos="4075113" algn="l"/>
                <a:tab pos="4524375" algn="l"/>
                <a:tab pos="4973638" algn="l"/>
                <a:tab pos="5422900" algn="l"/>
                <a:tab pos="5872163" algn="l"/>
                <a:tab pos="6321425" algn="l"/>
                <a:tab pos="6770688" algn="l"/>
                <a:tab pos="7219950" algn="l"/>
                <a:tab pos="7669213" algn="l"/>
                <a:tab pos="8118475" algn="l"/>
                <a:tab pos="8567738" algn="l"/>
                <a:tab pos="9017000" algn="l"/>
                <a:tab pos="9466263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4pPr>
            <a:lvl5pPr eaLnBrk="0" hangingPunct="0">
              <a:tabLst>
                <a:tab pos="482600" algn="l"/>
                <a:tab pos="930275" algn="l"/>
                <a:tab pos="1379538" algn="l"/>
                <a:tab pos="1828800" algn="l"/>
                <a:tab pos="2278063" algn="l"/>
                <a:tab pos="2727325" algn="l"/>
                <a:tab pos="3176588" algn="l"/>
                <a:tab pos="3625850" algn="l"/>
                <a:tab pos="4075113" algn="l"/>
                <a:tab pos="4524375" algn="l"/>
                <a:tab pos="4973638" algn="l"/>
                <a:tab pos="5422900" algn="l"/>
                <a:tab pos="5872163" algn="l"/>
                <a:tab pos="6321425" algn="l"/>
                <a:tab pos="6770688" algn="l"/>
                <a:tab pos="7219950" algn="l"/>
                <a:tab pos="7669213" algn="l"/>
                <a:tab pos="8118475" algn="l"/>
                <a:tab pos="8567738" algn="l"/>
                <a:tab pos="9017000" algn="l"/>
                <a:tab pos="9466263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82600" algn="l"/>
                <a:tab pos="930275" algn="l"/>
                <a:tab pos="1379538" algn="l"/>
                <a:tab pos="1828800" algn="l"/>
                <a:tab pos="2278063" algn="l"/>
                <a:tab pos="2727325" algn="l"/>
                <a:tab pos="3176588" algn="l"/>
                <a:tab pos="3625850" algn="l"/>
                <a:tab pos="4075113" algn="l"/>
                <a:tab pos="4524375" algn="l"/>
                <a:tab pos="4973638" algn="l"/>
                <a:tab pos="5422900" algn="l"/>
                <a:tab pos="5872163" algn="l"/>
                <a:tab pos="6321425" algn="l"/>
                <a:tab pos="6770688" algn="l"/>
                <a:tab pos="7219950" algn="l"/>
                <a:tab pos="7669213" algn="l"/>
                <a:tab pos="8118475" algn="l"/>
                <a:tab pos="8567738" algn="l"/>
                <a:tab pos="9017000" algn="l"/>
                <a:tab pos="9466263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82600" algn="l"/>
                <a:tab pos="930275" algn="l"/>
                <a:tab pos="1379538" algn="l"/>
                <a:tab pos="1828800" algn="l"/>
                <a:tab pos="2278063" algn="l"/>
                <a:tab pos="2727325" algn="l"/>
                <a:tab pos="3176588" algn="l"/>
                <a:tab pos="3625850" algn="l"/>
                <a:tab pos="4075113" algn="l"/>
                <a:tab pos="4524375" algn="l"/>
                <a:tab pos="4973638" algn="l"/>
                <a:tab pos="5422900" algn="l"/>
                <a:tab pos="5872163" algn="l"/>
                <a:tab pos="6321425" algn="l"/>
                <a:tab pos="6770688" algn="l"/>
                <a:tab pos="7219950" algn="l"/>
                <a:tab pos="7669213" algn="l"/>
                <a:tab pos="8118475" algn="l"/>
                <a:tab pos="8567738" algn="l"/>
                <a:tab pos="9017000" algn="l"/>
                <a:tab pos="9466263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82600" algn="l"/>
                <a:tab pos="930275" algn="l"/>
                <a:tab pos="1379538" algn="l"/>
                <a:tab pos="1828800" algn="l"/>
                <a:tab pos="2278063" algn="l"/>
                <a:tab pos="2727325" algn="l"/>
                <a:tab pos="3176588" algn="l"/>
                <a:tab pos="3625850" algn="l"/>
                <a:tab pos="4075113" algn="l"/>
                <a:tab pos="4524375" algn="l"/>
                <a:tab pos="4973638" algn="l"/>
                <a:tab pos="5422900" algn="l"/>
                <a:tab pos="5872163" algn="l"/>
                <a:tab pos="6321425" algn="l"/>
                <a:tab pos="6770688" algn="l"/>
                <a:tab pos="7219950" algn="l"/>
                <a:tab pos="7669213" algn="l"/>
                <a:tab pos="8118475" algn="l"/>
                <a:tab pos="8567738" algn="l"/>
                <a:tab pos="9017000" algn="l"/>
                <a:tab pos="9466263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82600" algn="l"/>
                <a:tab pos="930275" algn="l"/>
                <a:tab pos="1379538" algn="l"/>
                <a:tab pos="1828800" algn="l"/>
                <a:tab pos="2278063" algn="l"/>
                <a:tab pos="2727325" algn="l"/>
                <a:tab pos="3176588" algn="l"/>
                <a:tab pos="3625850" algn="l"/>
                <a:tab pos="4075113" algn="l"/>
                <a:tab pos="4524375" algn="l"/>
                <a:tab pos="4973638" algn="l"/>
                <a:tab pos="5422900" algn="l"/>
                <a:tab pos="5872163" algn="l"/>
                <a:tab pos="6321425" algn="l"/>
                <a:tab pos="6770688" algn="l"/>
                <a:tab pos="7219950" algn="l"/>
                <a:tab pos="7669213" algn="l"/>
                <a:tab pos="8118475" algn="l"/>
                <a:tab pos="8567738" algn="l"/>
                <a:tab pos="9017000" algn="l"/>
                <a:tab pos="9466263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pt-BR" sz="2600" dirty="0">
              <a:solidFill>
                <a:srgbClr val="000000"/>
              </a:solidFill>
              <a:latin typeface="Tahoma" pitchFamily="32" charset="0"/>
            </a:endParaRPr>
          </a:p>
          <a:p>
            <a:pPr eaLnBrk="1" hangingPunct="1">
              <a:buClrTx/>
              <a:buFontTx/>
              <a:buNone/>
            </a:pPr>
            <a:endParaRPr lang="pt-BR" sz="28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pt-BR" sz="28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pt-BR" sz="2800" dirty="0">
                <a:solidFill>
                  <a:srgbClr val="000000"/>
                </a:solidFill>
              </a:rPr>
              <a:t>1. Bolsista </a:t>
            </a:r>
            <a:r>
              <a:rPr lang="pt-BR" sz="2800" dirty="0" smtClean="0">
                <a:solidFill>
                  <a:srgbClr val="000000"/>
                </a:solidFill>
              </a:rPr>
              <a:t>PIBIC, </a:t>
            </a:r>
            <a:r>
              <a:rPr lang="pt-BR" sz="2800" dirty="0">
                <a:solidFill>
                  <a:srgbClr val="000000"/>
                </a:solidFill>
              </a:rPr>
              <a:t>estudante </a:t>
            </a:r>
            <a:r>
              <a:rPr lang="pt-BR" sz="2800" dirty="0" smtClean="0">
                <a:solidFill>
                  <a:srgbClr val="000000"/>
                </a:solidFill>
              </a:rPr>
              <a:t>do Curso </a:t>
            </a:r>
            <a:r>
              <a:rPr lang="pt-BR" sz="2800" dirty="0">
                <a:solidFill>
                  <a:srgbClr val="000000"/>
                </a:solidFill>
              </a:rPr>
              <a:t>de Licenciatura em </a:t>
            </a:r>
            <a:r>
              <a:rPr lang="pt-BR" sz="2800" dirty="0" smtClean="0">
                <a:solidFill>
                  <a:srgbClr val="000000"/>
                </a:solidFill>
              </a:rPr>
              <a:t>Computação - IF Sertão PE – </a:t>
            </a:r>
            <a:r>
              <a:rPr lang="pt-BR" sz="2800" i="1" dirty="0" smtClean="0">
                <a:solidFill>
                  <a:srgbClr val="000000"/>
                </a:solidFill>
              </a:rPr>
              <a:t>Campus</a:t>
            </a:r>
            <a:r>
              <a:rPr lang="pt-BR" sz="2800" dirty="0" smtClean="0">
                <a:solidFill>
                  <a:srgbClr val="000000"/>
                </a:solidFill>
              </a:rPr>
              <a:t> Petrolina;</a:t>
            </a:r>
            <a:endParaRPr lang="pt-BR" sz="28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pt-BR" sz="2800" dirty="0">
                <a:solidFill>
                  <a:srgbClr val="000000"/>
                </a:solidFill>
              </a:rPr>
              <a:t>2</a:t>
            </a:r>
            <a:r>
              <a:rPr lang="pt-BR" sz="2800" dirty="0" smtClean="0">
                <a:solidFill>
                  <a:srgbClr val="000000"/>
                </a:solidFill>
              </a:rPr>
              <a:t>. Professor de Psicologia da Educação do IF Sertão PE – </a:t>
            </a:r>
            <a:r>
              <a:rPr lang="pt-BR" sz="2800" i="1" dirty="0" smtClean="0">
                <a:solidFill>
                  <a:srgbClr val="000000"/>
                </a:solidFill>
              </a:rPr>
              <a:t>Campus </a:t>
            </a:r>
            <a:r>
              <a:rPr lang="pt-BR" sz="2800" dirty="0" smtClean="0">
                <a:solidFill>
                  <a:srgbClr val="000000"/>
                </a:solidFill>
              </a:rPr>
              <a:t>Petrolina. </a:t>
            </a:r>
            <a:r>
              <a:rPr lang="pt-BR" sz="2800" dirty="0" smtClean="0">
                <a:solidFill>
                  <a:srgbClr val="000000"/>
                </a:solidFill>
              </a:rPr>
              <a:t>Licenciado em Psicologia, Psicólogo e mestre em Filosofia</a:t>
            </a:r>
            <a:r>
              <a:rPr lang="pt-BR" sz="2800" dirty="0" smtClean="0">
                <a:solidFill>
                  <a:srgbClr val="000000"/>
                </a:solidFill>
              </a:rPr>
              <a:t>. </a:t>
            </a:r>
            <a:r>
              <a:rPr lang="pt-BR" sz="2800" dirty="0" smtClean="0">
                <a:solidFill>
                  <a:srgbClr val="000000"/>
                </a:solidFill>
              </a:rPr>
              <a:t>Membro do </a:t>
            </a:r>
            <a:r>
              <a:rPr lang="pt-BR" sz="2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GMEPEIS </a:t>
            </a:r>
            <a:r>
              <a:rPr lang="pt-BR" sz="2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Sertões - Grupo Multidisciplinar de Estudos e Pesquisas em Educação, </a:t>
            </a:r>
            <a:r>
              <a:rPr lang="pt-BR" sz="28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Interculturalidade</a:t>
            </a:r>
            <a:r>
              <a:rPr lang="pt-BR" sz="2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 Sociedades Sertanejas</a:t>
            </a:r>
            <a:endParaRPr lang="pt-BR" sz="2600" dirty="0">
              <a:solidFill>
                <a:srgbClr val="000000"/>
              </a:solidFill>
              <a:latin typeface="Tahoma" pitchFamily="32" charset="0"/>
            </a:endParaRPr>
          </a:p>
          <a:p>
            <a:pPr eaLnBrk="1" hangingPunct="1">
              <a:buClrTx/>
              <a:buFontTx/>
              <a:buNone/>
            </a:pPr>
            <a:endParaRPr lang="pt-BR" sz="2600" dirty="0">
              <a:solidFill>
                <a:srgbClr val="000000"/>
              </a:solidFill>
              <a:latin typeface="Tahoma" pitchFamily="32" charset="0"/>
            </a:endParaRPr>
          </a:p>
          <a:p>
            <a:pPr eaLnBrk="1" hangingPunct="1">
              <a:buClrTx/>
              <a:buFontTx/>
              <a:buNone/>
            </a:pPr>
            <a:endParaRPr lang="pt-BR" sz="2600" dirty="0">
              <a:solidFill>
                <a:srgbClr val="000000"/>
              </a:solidFill>
              <a:latin typeface="Tahoma" pitchFamily="32" charset="0"/>
            </a:endParaRPr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16641763" y="20178713"/>
            <a:ext cx="34290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6" name="Text Box 6"/>
          <p:cNvSpPr txBox="1">
            <a:spLocks noChangeArrowheads="1"/>
          </p:cNvSpPr>
          <p:nvPr/>
        </p:nvSpPr>
        <p:spPr bwMode="auto">
          <a:xfrm>
            <a:off x="12176125" y="11522075"/>
            <a:ext cx="28225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2057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31900" y="11079163"/>
            <a:ext cx="10656888" cy="90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58" name="Rectangle 8"/>
          <p:cNvSpPr>
            <a:spLocks noChangeArrowheads="1"/>
          </p:cNvSpPr>
          <p:nvPr/>
        </p:nvSpPr>
        <p:spPr bwMode="auto">
          <a:xfrm>
            <a:off x="1231232" y="11162706"/>
            <a:ext cx="4032250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4000" b="1" dirty="0">
                <a:solidFill>
                  <a:srgbClr val="000000"/>
                </a:solidFill>
                <a:cs typeface="Tahoma" pitchFamily="32" charset="0"/>
              </a:rPr>
              <a:t>INTRODUÇÃO</a:t>
            </a:r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222519" y="11018690"/>
            <a:ext cx="10298113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23193671" y="11217996"/>
            <a:ext cx="10105503" cy="710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/>
          <a:p>
            <a:pPr algn="l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4000" b="1" dirty="0" smtClean="0">
                <a:solidFill>
                  <a:srgbClr val="000000"/>
                </a:solidFill>
              </a:rPr>
              <a:t>CONSIDERAÇÕES FINAIS</a:t>
            </a:r>
            <a:endParaRPr lang="pt-BR" sz="4000" b="1" dirty="0">
              <a:solidFill>
                <a:srgbClr val="000000"/>
              </a:solidFill>
            </a:endParaRP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9429750" y="39600188"/>
            <a:ext cx="17287875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60475" y="39239825"/>
            <a:ext cx="5759450" cy="248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2095500" y="5834114"/>
            <a:ext cx="30845125" cy="2587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pt-BR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, verdana, arial"/>
              </a:rPr>
              <a:t>Projeto - </a:t>
            </a:r>
            <a:r>
              <a:rPr lang="pt-BR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, verdana, arial"/>
              </a:rPr>
              <a:t>ESPECIALIZAÇÃO </a:t>
            </a:r>
            <a:r>
              <a:rPr lang="pt-BR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, verdana, arial"/>
              </a:rPr>
              <a:t>EM EDUCAÇÃO INTERCULTURAL DO IF SERTÃO PE: DESENVOLVIMENTO PARTICIPATIVO DE UM CURRÍCULO A SERVIÇO DOS PROFESSORES INDÍGENAS E QUILOMBOLAS DO SERTÃO PERNAMBUCANO</a:t>
            </a:r>
            <a:endParaRPr lang="pt-BR" sz="5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, verdana, arial"/>
            </a:endParaRPr>
          </a:p>
        </p:txBody>
      </p:sp>
      <p:sp>
        <p:nvSpPr>
          <p:cNvPr id="2068" name="Text Box 150"/>
          <p:cNvSpPr txBox="1">
            <a:spLocks noChangeArrowheads="1"/>
          </p:cNvSpPr>
          <p:nvPr/>
        </p:nvSpPr>
        <p:spPr bwMode="auto">
          <a:xfrm>
            <a:off x="23295545" y="11882786"/>
            <a:ext cx="10225087" cy="9096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331450" algn="l"/>
                <a:tab pos="10780713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331450" algn="l"/>
                <a:tab pos="10780713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331450" algn="l"/>
                <a:tab pos="10780713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331450" algn="l"/>
                <a:tab pos="10780713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331450" algn="l"/>
                <a:tab pos="10780713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331450" algn="l"/>
                <a:tab pos="10780713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331450" algn="l"/>
                <a:tab pos="10780713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331450" algn="l"/>
                <a:tab pos="10780713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331450" algn="l"/>
                <a:tab pos="10780713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9pPr>
          </a:lstStyle>
          <a:p>
            <a:pPr algn="just" eaLnBrk="1" hangingPunct="1">
              <a:lnSpc>
                <a:spcPct val="150000"/>
              </a:lnSpc>
              <a:buClrTx/>
              <a:buFontTx/>
              <a:buNone/>
            </a:pPr>
            <a:r>
              <a:rPr lang="pt-BR" sz="3000" dirty="0" smtClean="0">
                <a:solidFill>
                  <a:schemeClr val="tx1"/>
                </a:solidFill>
              </a:rPr>
              <a:t>Esperamos poder apresentar, na próxima edição do JINCE, os primeiros resultados desta pesquisa, já que seus potenciais </a:t>
            </a:r>
            <a:r>
              <a:rPr lang="pt-BR" sz="3000" dirty="0">
                <a:solidFill>
                  <a:schemeClr val="tx1"/>
                </a:solidFill>
              </a:rPr>
              <a:t>de intervenção </a:t>
            </a:r>
            <a:r>
              <a:rPr lang="pt-BR" sz="3000" dirty="0" smtClean="0">
                <a:solidFill>
                  <a:schemeClr val="tx1"/>
                </a:solidFill>
              </a:rPr>
              <a:t>são inúmeros, indo desde o funcionamento </a:t>
            </a:r>
            <a:r>
              <a:rPr lang="pt-BR" sz="3000" dirty="0">
                <a:solidFill>
                  <a:schemeClr val="tx1"/>
                </a:solidFill>
              </a:rPr>
              <a:t>das organizações educacionais </a:t>
            </a:r>
            <a:r>
              <a:rPr lang="pt-BR" sz="3000" dirty="0" smtClean="0">
                <a:solidFill>
                  <a:schemeClr val="tx1"/>
                </a:solidFill>
              </a:rPr>
              <a:t>regionais até à realidade sociocultural mais ampla. </a:t>
            </a:r>
            <a:r>
              <a:rPr lang="pt-BR" sz="3000" dirty="0">
                <a:solidFill>
                  <a:schemeClr val="tx1"/>
                </a:solidFill>
              </a:rPr>
              <a:t>No primeiro </a:t>
            </a:r>
            <a:r>
              <a:rPr lang="pt-BR" sz="3000" dirty="0" smtClean="0">
                <a:solidFill>
                  <a:schemeClr val="tx1"/>
                </a:solidFill>
              </a:rPr>
              <a:t>caso,  ao </a:t>
            </a:r>
            <a:r>
              <a:rPr lang="pt-BR" sz="3000" dirty="0">
                <a:solidFill>
                  <a:schemeClr val="tx1"/>
                </a:solidFill>
              </a:rPr>
              <a:t>conceder interesse investigativo às </a:t>
            </a:r>
            <a:r>
              <a:rPr lang="pt-BR" sz="3000" dirty="0" smtClean="0">
                <a:solidFill>
                  <a:schemeClr val="tx1"/>
                </a:solidFill>
              </a:rPr>
              <a:t>histórias, </a:t>
            </a:r>
            <a:r>
              <a:rPr lang="pt-BR" sz="3000" dirty="0">
                <a:solidFill>
                  <a:schemeClr val="tx1"/>
                </a:solidFill>
              </a:rPr>
              <a:t>saberes, valores e lutas político-identitárias indígenas e quilombolas, provocando revisões curriculares promotoras </a:t>
            </a:r>
            <a:r>
              <a:rPr lang="pt-BR" sz="3000" dirty="0" smtClean="0">
                <a:solidFill>
                  <a:schemeClr val="tx1"/>
                </a:solidFill>
              </a:rPr>
              <a:t>do </a:t>
            </a:r>
            <a:r>
              <a:rPr lang="pt-BR" sz="3000" dirty="0" err="1" smtClean="0">
                <a:solidFill>
                  <a:schemeClr val="tx1"/>
                </a:solidFill>
              </a:rPr>
              <a:t>reconhe</a:t>
            </a:r>
            <a:r>
              <a:rPr lang="pt-BR" sz="3000" dirty="0" smtClean="0">
                <a:solidFill>
                  <a:schemeClr val="tx1"/>
                </a:solidFill>
              </a:rPr>
              <a:t>- cimento </a:t>
            </a:r>
            <a:r>
              <a:rPr lang="pt-BR" sz="3000" dirty="0">
                <a:solidFill>
                  <a:schemeClr val="tx1"/>
                </a:solidFill>
              </a:rPr>
              <a:t>de sua dignidade </a:t>
            </a:r>
            <a:r>
              <a:rPr lang="pt-BR" sz="3000" dirty="0" smtClean="0">
                <a:solidFill>
                  <a:schemeClr val="tx1"/>
                </a:solidFill>
              </a:rPr>
              <a:t>formativa. </a:t>
            </a:r>
            <a:r>
              <a:rPr lang="pt-BR" sz="3000" dirty="0">
                <a:solidFill>
                  <a:schemeClr val="tx1"/>
                </a:solidFill>
              </a:rPr>
              <a:t>No </a:t>
            </a:r>
            <a:r>
              <a:rPr lang="pt-BR" sz="3000" dirty="0" smtClean="0">
                <a:solidFill>
                  <a:schemeClr val="tx1"/>
                </a:solidFill>
              </a:rPr>
              <a:t>segundo, ao disse- minar </a:t>
            </a:r>
            <a:r>
              <a:rPr lang="pt-BR" sz="3000" dirty="0">
                <a:solidFill>
                  <a:schemeClr val="tx1"/>
                </a:solidFill>
              </a:rPr>
              <a:t>informações comprometidas com a construção de </a:t>
            </a:r>
            <a:r>
              <a:rPr lang="pt-BR" sz="3000" dirty="0" smtClean="0">
                <a:solidFill>
                  <a:schemeClr val="tx1"/>
                </a:solidFill>
              </a:rPr>
              <a:t>sociedades </a:t>
            </a:r>
            <a:r>
              <a:rPr lang="pt-BR" sz="3000" dirty="0">
                <a:solidFill>
                  <a:schemeClr val="tx1"/>
                </a:solidFill>
              </a:rPr>
              <a:t>interculturalmente equânime e democrática, promovendo a superação de ignorâncias e preconceitos étnico-raciais ainda persistentes.</a:t>
            </a:r>
            <a:endParaRPr lang="pt-BR" sz="30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069" name="Text Box 151"/>
          <p:cNvSpPr txBox="1">
            <a:spLocks noChangeArrowheads="1"/>
          </p:cNvSpPr>
          <p:nvPr/>
        </p:nvSpPr>
        <p:spPr bwMode="auto">
          <a:xfrm>
            <a:off x="12249150" y="33053138"/>
            <a:ext cx="10369550" cy="5634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indent="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331450" algn="l"/>
                <a:tab pos="10780713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331450" algn="l"/>
                <a:tab pos="10780713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331450" algn="l"/>
                <a:tab pos="10780713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331450" algn="l"/>
                <a:tab pos="10780713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331450" algn="l"/>
                <a:tab pos="10780713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331450" algn="l"/>
                <a:tab pos="10780713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331450" algn="l"/>
                <a:tab pos="10780713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331450" algn="l"/>
                <a:tab pos="10780713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331450" algn="l"/>
                <a:tab pos="10780713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9pPr>
          </a:lstStyle>
          <a:p>
            <a:pPr algn="just" eaLnBrk="1" hangingPunct="1">
              <a:lnSpc>
                <a:spcPct val="150000"/>
              </a:lnSpc>
              <a:buClrTx/>
              <a:buFontTx/>
              <a:buNone/>
            </a:pPr>
            <a:r>
              <a:rPr lang="pt-BR" sz="3000" dirty="0" smtClean="0">
                <a:solidFill>
                  <a:schemeClr val="tx1"/>
                </a:solidFill>
              </a:rPr>
              <a:t>	Como produtos da pesquisa</a:t>
            </a:r>
            <a:r>
              <a:rPr lang="pt-BR" sz="3000" dirty="0">
                <a:solidFill>
                  <a:schemeClr val="tx1"/>
                </a:solidFill>
              </a:rPr>
              <a:t>, pretendemos </a:t>
            </a:r>
            <a:r>
              <a:rPr lang="pt-BR" sz="3000" dirty="0" smtClean="0">
                <a:solidFill>
                  <a:schemeClr val="tx1"/>
                </a:solidFill>
              </a:rPr>
              <a:t>(1) um </a:t>
            </a:r>
            <a:r>
              <a:rPr lang="pt-BR" sz="3000" i="1" dirty="0">
                <a:solidFill>
                  <a:schemeClr val="tx1"/>
                </a:solidFill>
              </a:rPr>
              <a:t>“Diagnóstico Situacional da Formação dos </a:t>
            </a:r>
            <a:r>
              <a:rPr lang="pt-BR" sz="3000" i="1" dirty="0" smtClean="0">
                <a:solidFill>
                  <a:schemeClr val="tx1"/>
                </a:solidFill>
              </a:rPr>
              <a:t>Professores </a:t>
            </a:r>
            <a:r>
              <a:rPr lang="pt-BR" sz="3000" i="1" dirty="0" err="1" smtClean="0">
                <a:solidFill>
                  <a:schemeClr val="tx1"/>
                </a:solidFill>
              </a:rPr>
              <a:t>Indí</a:t>
            </a:r>
            <a:r>
              <a:rPr lang="pt-BR" sz="3000" i="1" dirty="0" smtClean="0">
                <a:solidFill>
                  <a:schemeClr val="tx1"/>
                </a:solidFill>
              </a:rPr>
              <a:t>- </a:t>
            </a:r>
            <a:r>
              <a:rPr lang="pt-BR" sz="3000" i="1" dirty="0" err="1" smtClean="0">
                <a:solidFill>
                  <a:schemeClr val="tx1"/>
                </a:solidFill>
              </a:rPr>
              <a:t>genas</a:t>
            </a:r>
            <a:r>
              <a:rPr lang="pt-BR" sz="3000" i="1" dirty="0" smtClean="0">
                <a:solidFill>
                  <a:schemeClr val="tx1"/>
                </a:solidFill>
              </a:rPr>
              <a:t> </a:t>
            </a:r>
            <a:r>
              <a:rPr lang="pt-BR" sz="3000" i="1" dirty="0">
                <a:solidFill>
                  <a:schemeClr val="tx1"/>
                </a:solidFill>
              </a:rPr>
              <a:t>e Quilombolas no Sertão Pernambucano”</a:t>
            </a:r>
            <a:r>
              <a:rPr lang="pt-BR" sz="3000" dirty="0">
                <a:solidFill>
                  <a:schemeClr val="tx1"/>
                </a:solidFill>
              </a:rPr>
              <a:t> </a:t>
            </a:r>
            <a:r>
              <a:rPr lang="pt-BR" sz="3000" dirty="0" smtClean="0">
                <a:solidFill>
                  <a:schemeClr val="tx1"/>
                </a:solidFill>
              </a:rPr>
              <a:t>e (2) </a:t>
            </a:r>
            <a:r>
              <a:rPr lang="pt-BR" sz="3000" dirty="0">
                <a:solidFill>
                  <a:schemeClr val="tx1"/>
                </a:solidFill>
              </a:rPr>
              <a:t>um “</a:t>
            </a:r>
            <a:r>
              <a:rPr lang="pt-BR" sz="3000" i="1" dirty="0">
                <a:solidFill>
                  <a:schemeClr val="tx1"/>
                </a:solidFill>
              </a:rPr>
              <a:t>Plano de Ação Interinstitucional de apoio ao </a:t>
            </a:r>
            <a:r>
              <a:rPr lang="pt-BR" sz="3000" i="1" dirty="0" err="1" smtClean="0">
                <a:solidFill>
                  <a:schemeClr val="tx1"/>
                </a:solidFill>
              </a:rPr>
              <a:t>Desen</a:t>
            </a:r>
            <a:r>
              <a:rPr lang="pt-BR" sz="3000" i="1" dirty="0" smtClean="0">
                <a:solidFill>
                  <a:schemeClr val="tx1"/>
                </a:solidFill>
              </a:rPr>
              <a:t>- </a:t>
            </a:r>
            <a:r>
              <a:rPr lang="pt-BR" sz="3000" i="1" dirty="0" err="1" smtClean="0">
                <a:solidFill>
                  <a:schemeClr val="tx1"/>
                </a:solidFill>
              </a:rPr>
              <a:t>volvimento</a:t>
            </a:r>
            <a:r>
              <a:rPr lang="pt-BR" sz="3000" i="1" dirty="0" smtClean="0">
                <a:solidFill>
                  <a:schemeClr val="tx1"/>
                </a:solidFill>
              </a:rPr>
              <a:t> </a:t>
            </a:r>
            <a:r>
              <a:rPr lang="pt-BR" sz="3000" i="1" dirty="0">
                <a:solidFill>
                  <a:schemeClr val="tx1"/>
                </a:solidFill>
              </a:rPr>
              <a:t>Docente na Educação Indígena e Quilombola do Sertão Pernambucano</a:t>
            </a:r>
            <a:r>
              <a:rPr lang="pt-BR" sz="3000" i="1" dirty="0" smtClean="0">
                <a:solidFill>
                  <a:schemeClr val="tx1"/>
                </a:solidFill>
              </a:rPr>
              <a:t>”</a:t>
            </a:r>
            <a:r>
              <a:rPr lang="pt-BR" sz="3000" dirty="0" smtClean="0">
                <a:solidFill>
                  <a:schemeClr val="tx1"/>
                </a:solidFill>
              </a:rPr>
              <a:t>, peças cuja importância estratégica vai, certamente, além da contribuição com o projeto pedagógico da especialização em questão.</a:t>
            </a:r>
            <a:endParaRPr lang="pt-BR" sz="3000" dirty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2070" name="Picture 15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320464" y="31684986"/>
            <a:ext cx="10298112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71" name="Rectangle 155"/>
          <p:cNvSpPr>
            <a:spLocks noChangeArrowheads="1"/>
          </p:cNvSpPr>
          <p:nvPr/>
        </p:nvSpPr>
        <p:spPr bwMode="auto">
          <a:xfrm>
            <a:off x="12104440" y="31829002"/>
            <a:ext cx="10583863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</a:pPr>
            <a:r>
              <a:rPr lang="pt-BR" sz="4000" b="1" dirty="0">
                <a:solidFill>
                  <a:srgbClr val="000000"/>
                </a:solidFill>
              </a:rPr>
              <a:t>RESULTADOS </a:t>
            </a:r>
            <a:r>
              <a:rPr lang="pt-BR" sz="4000" b="1" dirty="0" smtClean="0">
                <a:solidFill>
                  <a:srgbClr val="000000"/>
                </a:solidFill>
              </a:rPr>
              <a:t>ESPERADOS</a:t>
            </a:r>
            <a:endParaRPr lang="pt-BR" sz="4000" b="1" dirty="0">
              <a:solidFill>
                <a:srgbClr val="000000"/>
              </a:solidFill>
            </a:endParaRPr>
          </a:p>
        </p:txBody>
      </p:sp>
      <p:pic>
        <p:nvPicPr>
          <p:cNvPr id="2072" name="Picture 15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092613" y="19611975"/>
            <a:ext cx="1047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073" name="Picture 15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092613" y="19611975"/>
            <a:ext cx="1047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074" name="Picture 15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092613" y="19611975"/>
            <a:ext cx="1047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075" name="Picture 15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049750" y="19607213"/>
            <a:ext cx="1905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076" name="Picture 16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059275" y="19602450"/>
            <a:ext cx="1714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077" name="Picture 16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054513" y="19602450"/>
            <a:ext cx="18097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078" name="Picture 16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9988" y="636588"/>
            <a:ext cx="10631487" cy="476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079" name="Picture 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481704" y="20883786"/>
            <a:ext cx="10035729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80" name="Rectangle 164"/>
          <p:cNvSpPr>
            <a:spLocks noChangeArrowheads="1"/>
          </p:cNvSpPr>
          <p:nvPr/>
        </p:nvSpPr>
        <p:spPr bwMode="auto">
          <a:xfrm>
            <a:off x="23337688" y="21037815"/>
            <a:ext cx="9782175" cy="710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pt-BR" sz="4000" b="1" dirty="0" smtClean="0">
                <a:solidFill>
                  <a:srgbClr val="000000"/>
                </a:solidFill>
              </a:rPr>
              <a:t>REFERÊNCIAS</a:t>
            </a:r>
            <a:endParaRPr lang="pt-BR" sz="4000" b="1" dirty="0">
              <a:solidFill>
                <a:srgbClr val="000000"/>
              </a:solidFill>
            </a:endParaRPr>
          </a:p>
        </p:txBody>
      </p:sp>
      <p:sp>
        <p:nvSpPr>
          <p:cNvPr id="2081" name="Text Box 165"/>
          <p:cNvSpPr txBox="1">
            <a:spLocks noChangeArrowheads="1"/>
          </p:cNvSpPr>
          <p:nvPr/>
        </p:nvSpPr>
        <p:spPr bwMode="auto">
          <a:xfrm>
            <a:off x="23409696" y="21963906"/>
            <a:ext cx="10225087" cy="18191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331450" algn="l"/>
                <a:tab pos="10780713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331450" algn="l"/>
                <a:tab pos="10780713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331450" algn="l"/>
                <a:tab pos="10780713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331450" algn="l"/>
                <a:tab pos="10780713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331450" algn="l"/>
                <a:tab pos="10780713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331450" algn="l"/>
                <a:tab pos="10780713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331450" algn="l"/>
                <a:tab pos="10780713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331450" algn="l"/>
                <a:tab pos="10780713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331450" algn="l"/>
                <a:tab pos="10780713" algn="l"/>
              </a:tabLst>
              <a:defRPr sz="2300">
                <a:solidFill>
                  <a:schemeClr val="bg1"/>
                </a:solidFill>
                <a:latin typeface="tahoma, verdana, arial" charset="0"/>
                <a:cs typeface="DejaVu Sans" charset="0"/>
              </a:defRPr>
            </a:lvl9pPr>
          </a:lstStyle>
          <a:p>
            <a:pPr algn="just"/>
            <a:r>
              <a:rPr lang="pt-BR" sz="2800" dirty="0">
                <a:solidFill>
                  <a:schemeClr val="tx1"/>
                </a:solidFill>
              </a:rPr>
              <a:t>APPLE, </a:t>
            </a:r>
            <a:r>
              <a:rPr lang="pt-BR" sz="2800" dirty="0" smtClean="0">
                <a:solidFill>
                  <a:schemeClr val="tx1"/>
                </a:solidFill>
              </a:rPr>
              <a:t>M.W</a:t>
            </a:r>
            <a:r>
              <a:rPr lang="pt-BR" sz="2800" dirty="0">
                <a:solidFill>
                  <a:schemeClr val="tx1"/>
                </a:solidFill>
              </a:rPr>
              <a:t>. </a:t>
            </a:r>
            <a:r>
              <a:rPr lang="pt-BR" sz="2800" i="1" dirty="0">
                <a:solidFill>
                  <a:schemeClr val="tx1"/>
                </a:solidFill>
              </a:rPr>
              <a:t>A política do conhecimento oficial: faz sentido a idéia de um currículo nacional?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smtClean="0">
                <a:solidFill>
                  <a:schemeClr val="tx1"/>
                </a:solidFill>
              </a:rPr>
              <a:t>In: MOREIRA, A.F.B.; SILVA</a:t>
            </a:r>
            <a:r>
              <a:rPr lang="pt-BR" sz="2800" dirty="0">
                <a:solidFill>
                  <a:schemeClr val="tx1"/>
                </a:solidFill>
              </a:rPr>
              <a:t>, </a:t>
            </a:r>
            <a:r>
              <a:rPr lang="pt-BR" sz="2800" dirty="0" smtClean="0">
                <a:solidFill>
                  <a:schemeClr val="tx1"/>
                </a:solidFill>
              </a:rPr>
              <a:t>T.T. (</a:t>
            </a:r>
            <a:r>
              <a:rPr lang="pt-BR" sz="2800" dirty="0" err="1" smtClean="0">
                <a:solidFill>
                  <a:schemeClr val="tx1"/>
                </a:solidFill>
              </a:rPr>
              <a:t>Org</a:t>
            </a:r>
            <a:r>
              <a:rPr lang="pt-BR" sz="2800" dirty="0" smtClean="0">
                <a:solidFill>
                  <a:schemeClr val="tx1"/>
                </a:solidFill>
              </a:rPr>
              <a:t>). </a:t>
            </a:r>
            <a:r>
              <a:rPr lang="pt-BR" sz="2800" b="1" dirty="0" smtClean="0">
                <a:solidFill>
                  <a:schemeClr val="tx1"/>
                </a:solidFill>
              </a:rPr>
              <a:t>Currículo</a:t>
            </a:r>
            <a:r>
              <a:rPr lang="pt-BR" sz="2800" b="1" dirty="0">
                <a:solidFill>
                  <a:schemeClr val="tx1"/>
                </a:solidFill>
              </a:rPr>
              <a:t>, cultura e </a:t>
            </a:r>
            <a:r>
              <a:rPr lang="pt-BR" sz="2800" b="1" dirty="0" smtClean="0">
                <a:solidFill>
                  <a:schemeClr val="tx1"/>
                </a:solidFill>
              </a:rPr>
              <a:t>sociedade</a:t>
            </a:r>
            <a:r>
              <a:rPr lang="pt-BR" sz="2800" dirty="0" smtClean="0">
                <a:solidFill>
                  <a:schemeClr val="tx1"/>
                </a:solidFill>
              </a:rPr>
              <a:t>. São Paulo: Cortez</a:t>
            </a:r>
            <a:r>
              <a:rPr lang="pt-BR" sz="2800" dirty="0">
                <a:solidFill>
                  <a:schemeClr val="tx1"/>
                </a:solidFill>
              </a:rPr>
              <a:t>, 2009.</a:t>
            </a:r>
          </a:p>
          <a:p>
            <a:pPr algn="just"/>
            <a:r>
              <a:rPr lang="pt-BR" sz="2800" dirty="0">
                <a:solidFill>
                  <a:schemeClr val="tx1"/>
                </a:solidFill>
              </a:rPr>
              <a:t>___</a:t>
            </a:r>
            <a:r>
              <a:rPr lang="pt-BR" sz="2800" b="1" dirty="0">
                <a:solidFill>
                  <a:schemeClr val="tx1"/>
                </a:solidFill>
              </a:rPr>
              <a:t>Conhecimento oficial: a educação democrática numa era conservadora</a:t>
            </a:r>
            <a:r>
              <a:rPr lang="pt-BR" sz="2800" dirty="0">
                <a:solidFill>
                  <a:schemeClr val="tx1"/>
                </a:solidFill>
              </a:rPr>
              <a:t>. Petrópolis: Vozes, 1997.</a:t>
            </a:r>
          </a:p>
          <a:p>
            <a:pPr algn="just"/>
            <a:r>
              <a:rPr lang="pt-BR" sz="2800" b="1" dirty="0">
                <a:solidFill>
                  <a:schemeClr val="tx1"/>
                </a:solidFill>
              </a:rPr>
              <a:t>___Educação e Poder</a:t>
            </a:r>
            <a:r>
              <a:rPr lang="pt-BR" sz="2800" dirty="0">
                <a:solidFill>
                  <a:schemeClr val="tx1"/>
                </a:solidFill>
              </a:rPr>
              <a:t>. Porto, Portugal: Porto Editora, 1995</a:t>
            </a:r>
            <a:r>
              <a:rPr lang="pt-BR" sz="28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pt-BR" sz="2800" dirty="0">
                <a:solidFill>
                  <a:schemeClr val="tx1"/>
                </a:solidFill>
              </a:rPr>
              <a:t>BARBIER, R. </a:t>
            </a:r>
            <a:r>
              <a:rPr lang="pt-BR" sz="2800" b="1" dirty="0">
                <a:solidFill>
                  <a:schemeClr val="tx1"/>
                </a:solidFill>
              </a:rPr>
              <a:t>Pesquisa-Ação</a:t>
            </a:r>
            <a:r>
              <a:rPr lang="pt-BR" sz="2800" dirty="0">
                <a:solidFill>
                  <a:schemeClr val="tx1"/>
                </a:solidFill>
              </a:rPr>
              <a:t>. Brasília: Plano Editor, 2002.</a:t>
            </a:r>
          </a:p>
          <a:p>
            <a:pPr algn="just"/>
            <a:r>
              <a:rPr lang="pt-BR" sz="2800" dirty="0" smtClean="0">
                <a:solidFill>
                  <a:schemeClr val="tx1"/>
                </a:solidFill>
              </a:rPr>
              <a:t>CANDAU</a:t>
            </a:r>
            <a:r>
              <a:rPr lang="pt-BR" sz="2800" dirty="0">
                <a:solidFill>
                  <a:schemeClr val="tx1"/>
                </a:solidFill>
              </a:rPr>
              <a:t>, V. M. F.; RUSSO, K. Interculturalidade e Educação na América Latina: uma construção plural, original e complexa. </a:t>
            </a:r>
            <a:r>
              <a:rPr lang="pt-BR" sz="2800" b="1" dirty="0" err="1">
                <a:solidFill>
                  <a:schemeClr val="tx1"/>
                </a:solidFill>
              </a:rPr>
              <a:t>Rev</a:t>
            </a:r>
            <a:r>
              <a:rPr lang="pt-BR" sz="2800" b="1" dirty="0">
                <a:solidFill>
                  <a:schemeClr val="tx1"/>
                </a:solidFill>
              </a:rPr>
              <a:t> </a:t>
            </a:r>
            <a:r>
              <a:rPr lang="pt-BR" sz="2800" b="1" dirty="0" err="1" smtClean="0">
                <a:solidFill>
                  <a:schemeClr val="tx1"/>
                </a:solidFill>
              </a:rPr>
              <a:t>Diál</a:t>
            </a:r>
            <a:r>
              <a:rPr lang="pt-BR" sz="2800" b="1" dirty="0" smtClean="0">
                <a:solidFill>
                  <a:schemeClr val="tx1"/>
                </a:solidFill>
              </a:rPr>
              <a:t> </a:t>
            </a:r>
            <a:r>
              <a:rPr lang="pt-BR" sz="2800" b="1" dirty="0" err="1" smtClean="0">
                <a:solidFill>
                  <a:schemeClr val="tx1"/>
                </a:solidFill>
              </a:rPr>
              <a:t>Educ</a:t>
            </a:r>
            <a:r>
              <a:rPr lang="pt-BR" sz="2800" dirty="0" smtClean="0">
                <a:solidFill>
                  <a:schemeClr val="tx1"/>
                </a:solidFill>
              </a:rPr>
              <a:t>, </a:t>
            </a:r>
            <a:r>
              <a:rPr lang="pt-BR" sz="2800" dirty="0">
                <a:solidFill>
                  <a:schemeClr val="tx1"/>
                </a:solidFill>
              </a:rPr>
              <a:t>vol. 10, núm. 29, </a:t>
            </a:r>
            <a:r>
              <a:rPr lang="pt-BR" sz="2800" dirty="0" err="1">
                <a:solidFill>
                  <a:schemeClr val="tx1"/>
                </a:solidFill>
              </a:rPr>
              <a:t>enero</a:t>
            </a:r>
            <a:r>
              <a:rPr lang="pt-BR" sz="2800" dirty="0">
                <a:solidFill>
                  <a:schemeClr val="tx1"/>
                </a:solidFill>
              </a:rPr>
              <a:t>-abril, 2010, </a:t>
            </a:r>
            <a:r>
              <a:rPr lang="pt-BR" sz="2800" dirty="0" smtClean="0">
                <a:solidFill>
                  <a:schemeClr val="tx1"/>
                </a:solidFill>
              </a:rPr>
              <a:t>p. </a:t>
            </a:r>
            <a:r>
              <a:rPr lang="pt-BR" sz="2800" dirty="0">
                <a:solidFill>
                  <a:schemeClr val="tx1"/>
                </a:solidFill>
              </a:rPr>
              <a:t>151-169</a:t>
            </a:r>
            <a:r>
              <a:rPr lang="pt-BR" sz="28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pt-BR" sz="2800" dirty="0">
                <a:solidFill>
                  <a:schemeClr val="tx1"/>
                </a:solidFill>
              </a:rPr>
              <a:t>FALS BORDA, O. </a:t>
            </a:r>
            <a:r>
              <a:rPr lang="pt-BR" sz="2800" b="1" dirty="0">
                <a:solidFill>
                  <a:schemeClr val="tx1"/>
                </a:solidFill>
              </a:rPr>
              <a:t>El problema de </a:t>
            </a:r>
            <a:r>
              <a:rPr lang="pt-BR" sz="2800" b="1" dirty="0" err="1">
                <a:solidFill>
                  <a:schemeClr val="tx1"/>
                </a:solidFill>
              </a:rPr>
              <a:t>cómo</a:t>
            </a:r>
            <a:r>
              <a:rPr lang="pt-BR" sz="2800" b="1" dirty="0">
                <a:solidFill>
                  <a:schemeClr val="tx1"/>
                </a:solidFill>
              </a:rPr>
              <a:t> investigar </a:t>
            </a:r>
            <a:r>
              <a:rPr lang="pt-BR" sz="2800" b="1" dirty="0" err="1">
                <a:solidFill>
                  <a:schemeClr val="tx1"/>
                </a:solidFill>
              </a:rPr>
              <a:t>la</a:t>
            </a:r>
            <a:r>
              <a:rPr lang="pt-BR" sz="2800" b="1" dirty="0">
                <a:solidFill>
                  <a:schemeClr val="tx1"/>
                </a:solidFill>
              </a:rPr>
              <a:t> </a:t>
            </a:r>
            <a:r>
              <a:rPr lang="pt-BR" sz="2800" b="1" dirty="0" err="1">
                <a:solidFill>
                  <a:schemeClr val="tx1"/>
                </a:solidFill>
              </a:rPr>
              <a:t>realidad</a:t>
            </a:r>
            <a:r>
              <a:rPr lang="pt-BR" sz="2800" b="1" dirty="0">
                <a:solidFill>
                  <a:schemeClr val="tx1"/>
                </a:solidFill>
              </a:rPr>
              <a:t> para </a:t>
            </a:r>
            <a:r>
              <a:rPr lang="pt-BR" sz="2800" b="1" dirty="0" err="1">
                <a:solidFill>
                  <a:schemeClr val="tx1"/>
                </a:solidFill>
              </a:rPr>
              <a:t>transformarla</a:t>
            </a:r>
            <a:r>
              <a:rPr lang="pt-BR" sz="2800" b="1" dirty="0">
                <a:solidFill>
                  <a:schemeClr val="tx1"/>
                </a:solidFill>
              </a:rPr>
              <a:t> por </a:t>
            </a:r>
            <a:r>
              <a:rPr lang="pt-BR" sz="2800" b="1" dirty="0" err="1">
                <a:solidFill>
                  <a:schemeClr val="tx1"/>
                </a:solidFill>
              </a:rPr>
              <a:t>la</a:t>
            </a:r>
            <a:r>
              <a:rPr lang="pt-BR" sz="2800" b="1" dirty="0">
                <a:solidFill>
                  <a:schemeClr val="tx1"/>
                </a:solidFill>
              </a:rPr>
              <a:t> </a:t>
            </a:r>
            <a:r>
              <a:rPr lang="pt-BR" sz="2800" b="1" dirty="0" err="1">
                <a:solidFill>
                  <a:schemeClr val="tx1"/>
                </a:solidFill>
              </a:rPr>
              <a:t>praxis</a:t>
            </a:r>
            <a:r>
              <a:rPr lang="pt-BR" sz="2800" dirty="0">
                <a:solidFill>
                  <a:schemeClr val="tx1"/>
                </a:solidFill>
              </a:rPr>
              <a:t>. Bogotá: </a:t>
            </a:r>
            <a:r>
              <a:rPr lang="pt-BR" sz="2800" dirty="0" err="1">
                <a:solidFill>
                  <a:schemeClr val="tx1"/>
                </a:solidFill>
              </a:rPr>
              <a:t>Tercer</a:t>
            </a:r>
            <a:r>
              <a:rPr lang="pt-BR" sz="2800" dirty="0">
                <a:solidFill>
                  <a:schemeClr val="tx1"/>
                </a:solidFill>
              </a:rPr>
              <a:t> Mundo, 1994.</a:t>
            </a:r>
          </a:p>
          <a:p>
            <a:pPr algn="just"/>
            <a:r>
              <a:rPr lang="pt-BR" sz="2800" dirty="0" smtClean="0">
                <a:solidFill>
                  <a:schemeClr val="tx1"/>
                </a:solidFill>
              </a:rPr>
              <a:t>FEYERABEND, P.K. </a:t>
            </a:r>
            <a:r>
              <a:rPr lang="pt-BR" sz="2800" b="1" dirty="0" smtClean="0">
                <a:solidFill>
                  <a:schemeClr val="tx1"/>
                </a:solidFill>
              </a:rPr>
              <a:t>Adeus à razão</a:t>
            </a:r>
            <a:r>
              <a:rPr lang="pt-BR" sz="2800" dirty="0" smtClean="0">
                <a:solidFill>
                  <a:schemeClr val="tx1"/>
                </a:solidFill>
              </a:rPr>
              <a:t>. São Paulo: Unesp, 2010.</a:t>
            </a:r>
          </a:p>
          <a:p>
            <a:pPr algn="just"/>
            <a:r>
              <a:rPr lang="pt-BR" sz="2800" dirty="0">
                <a:solidFill>
                  <a:schemeClr val="tx1"/>
                </a:solidFill>
              </a:rPr>
              <a:t>GIROUX, </a:t>
            </a:r>
            <a:r>
              <a:rPr lang="pt-BR" sz="2800" dirty="0" smtClean="0">
                <a:solidFill>
                  <a:schemeClr val="tx1"/>
                </a:solidFill>
              </a:rPr>
              <a:t>H. </a:t>
            </a:r>
            <a:r>
              <a:rPr lang="pt-BR" sz="2800" dirty="0">
                <a:solidFill>
                  <a:schemeClr val="tx1"/>
                </a:solidFill>
              </a:rPr>
              <a:t>A. </a:t>
            </a:r>
            <a:r>
              <a:rPr lang="pt-BR" sz="2800" b="1" dirty="0">
                <a:solidFill>
                  <a:schemeClr val="tx1"/>
                </a:solidFill>
              </a:rPr>
              <a:t>Atos impuros: a prática política dos estudos culturais</a:t>
            </a:r>
            <a:r>
              <a:rPr lang="pt-BR" sz="2800" dirty="0">
                <a:solidFill>
                  <a:schemeClr val="tx1"/>
                </a:solidFill>
              </a:rPr>
              <a:t>. Porto Alegre: Artmed, 2003.</a:t>
            </a:r>
          </a:p>
          <a:p>
            <a:pPr algn="just"/>
            <a:r>
              <a:rPr lang="pt-BR" sz="2800" dirty="0">
                <a:solidFill>
                  <a:schemeClr val="tx1"/>
                </a:solidFill>
              </a:rPr>
              <a:t>JAPIASSU, H. </a:t>
            </a:r>
            <a:r>
              <a:rPr lang="pt-BR" sz="2800" b="1" dirty="0">
                <a:solidFill>
                  <a:schemeClr val="tx1"/>
                </a:solidFill>
              </a:rPr>
              <a:t>O mito da neutralidade científica</a:t>
            </a:r>
            <a:r>
              <a:rPr lang="pt-BR" sz="2800" dirty="0">
                <a:solidFill>
                  <a:schemeClr val="tx1"/>
                </a:solidFill>
              </a:rPr>
              <a:t>. Rio de Janeiro: Imago, 1975.</a:t>
            </a:r>
          </a:p>
          <a:p>
            <a:pPr algn="just"/>
            <a:r>
              <a:rPr lang="pt-BR" sz="2800" dirty="0" smtClean="0">
                <a:solidFill>
                  <a:schemeClr val="tx1"/>
                </a:solidFill>
              </a:rPr>
              <a:t>MCLAREN</a:t>
            </a:r>
            <a:r>
              <a:rPr lang="pt-BR" sz="2800" dirty="0">
                <a:solidFill>
                  <a:schemeClr val="tx1"/>
                </a:solidFill>
              </a:rPr>
              <a:t>, </a:t>
            </a:r>
            <a:r>
              <a:rPr lang="pt-BR" sz="2800" dirty="0" smtClean="0">
                <a:solidFill>
                  <a:schemeClr val="tx1"/>
                </a:solidFill>
              </a:rPr>
              <a:t>P. </a:t>
            </a:r>
            <a:r>
              <a:rPr lang="pt-BR" sz="2800" i="1" dirty="0">
                <a:solidFill>
                  <a:schemeClr val="tx1"/>
                </a:solidFill>
              </a:rPr>
              <a:t>Pós-modernismo, </a:t>
            </a:r>
            <a:r>
              <a:rPr lang="pt-BR" sz="2800" i="1" dirty="0" err="1">
                <a:solidFill>
                  <a:schemeClr val="tx1"/>
                </a:solidFill>
              </a:rPr>
              <a:t>pós-colonialismo</a:t>
            </a:r>
            <a:r>
              <a:rPr lang="pt-BR" sz="2800" i="1" dirty="0">
                <a:solidFill>
                  <a:schemeClr val="tx1"/>
                </a:solidFill>
              </a:rPr>
              <a:t> e pedagogia</a:t>
            </a:r>
            <a:r>
              <a:rPr lang="pt-BR" sz="2800" dirty="0">
                <a:solidFill>
                  <a:schemeClr val="tx1"/>
                </a:solidFill>
              </a:rPr>
              <a:t>. In: SILVA, </a:t>
            </a:r>
            <a:r>
              <a:rPr lang="pt-BR" sz="2800" dirty="0" smtClean="0">
                <a:solidFill>
                  <a:schemeClr val="tx1"/>
                </a:solidFill>
              </a:rPr>
              <a:t>T.T</a:t>
            </a:r>
            <a:r>
              <a:rPr lang="pt-BR" sz="2800" dirty="0">
                <a:solidFill>
                  <a:schemeClr val="tx1"/>
                </a:solidFill>
              </a:rPr>
              <a:t>. </a:t>
            </a:r>
            <a:r>
              <a:rPr lang="pt-BR" sz="2800" dirty="0" smtClean="0">
                <a:solidFill>
                  <a:schemeClr val="tx1"/>
                </a:solidFill>
              </a:rPr>
              <a:t>(</a:t>
            </a:r>
            <a:r>
              <a:rPr lang="pt-BR" sz="2800" dirty="0">
                <a:solidFill>
                  <a:schemeClr val="tx1"/>
                </a:solidFill>
              </a:rPr>
              <a:t>Org.). </a:t>
            </a:r>
            <a:r>
              <a:rPr lang="pt-BR" sz="2800" b="1" dirty="0">
                <a:solidFill>
                  <a:schemeClr val="tx1"/>
                </a:solidFill>
              </a:rPr>
              <a:t>Teoria educacional crítica em tempos pós-modernos</a:t>
            </a:r>
            <a:r>
              <a:rPr lang="pt-BR" sz="2800" dirty="0">
                <a:solidFill>
                  <a:schemeClr val="tx1"/>
                </a:solidFill>
              </a:rPr>
              <a:t>. </a:t>
            </a:r>
            <a:r>
              <a:rPr lang="pt-BR" sz="2800" dirty="0" err="1" smtClean="0">
                <a:solidFill>
                  <a:schemeClr val="tx1"/>
                </a:solidFill>
              </a:rPr>
              <a:t>PortoAlegre</a:t>
            </a:r>
            <a:r>
              <a:rPr lang="pt-BR" sz="2800" dirty="0">
                <a:solidFill>
                  <a:schemeClr val="tx1"/>
                </a:solidFill>
              </a:rPr>
              <a:t>: Artes Médicas, 1993, p. 9-40.</a:t>
            </a:r>
          </a:p>
          <a:p>
            <a:pPr algn="just"/>
            <a:r>
              <a:rPr lang="en-US" sz="2800" dirty="0" smtClean="0">
                <a:solidFill>
                  <a:schemeClr val="tx1"/>
                </a:solidFill>
              </a:rPr>
              <a:t>MATO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smtClean="0">
                <a:solidFill>
                  <a:schemeClr val="tx1"/>
                </a:solidFill>
              </a:rPr>
              <a:t>D. </a:t>
            </a:r>
            <a:r>
              <a:rPr lang="en-US" sz="2800" dirty="0">
                <a:solidFill>
                  <a:schemeClr val="tx1"/>
                </a:solidFill>
              </a:rPr>
              <a:t>(Cord.). </a:t>
            </a:r>
            <a:r>
              <a:rPr lang="pt-BR" sz="2800" b="1" dirty="0" err="1">
                <a:solidFill>
                  <a:schemeClr val="tx1"/>
                </a:solidFill>
              </a:rPr>
              <a:t>Diversidad</a:t>
            </a:r>
            <a:r>
              <a:rPr lang="pt-BR" sz="2800" b="1" dirty="0">
                <a:solidFill>
                  <a:schemeClr val="tx1"/>
                </a:solidFill>
              </a:rPr>
              <a:t> cultural e </a:t>
            </a:r>
            <a:r>
              <a:rPr lang="pt-BR" sz="2800" b="1" dirty="0" err="1">
                <a:solidFill>
                  <a:schemeClr val="tx1"/>
                </a:solidFill>
              </a:rPr>
              <a:t>interculturalidad</a:t>
            </a:r>
            <a:r>
              <a:rPr lang="pt-BR" sz="2800" b="1" dirty="0">
                <a:solidFill>
                  <a:schemeClr val="tx1"/>
                </a:solidFill>
              </a:rPr>
              <a:t> </a:t>
            </a:r>
            <a:r>
              <a:rPr lang="pt-BR" sz="2800" b="1" dirty="0" err="1">
                <a:solidFill>
                  <a:schemeClr val="tx1"/>
                </a:solidFill>
              </a:rPr>
              <a:t>en</a:t>
            </a:r>
            <a:r>
              <a:rPr lang="pt-BR" sz="2800" b="1" dirty="0">
                <a:solidFill>
                  <a:schemeClr val="tx1"/>
                </a:solidFill>
              </a:rPr>
              <a:t> </a:t>
            </a:r>
            <a:r>
              <a:rPr lang="pt-BR" sz="2800" b="1" dirty="0" err="1">
                <a:solidFill>
                  <a:schemeClr val="tx1"/>
                </a:solidFill>
              </a:rPr>
              <a:t>educación</a:t>
            </a:r>
            <a:r>
              <a:rPr lang="pt-BR" sz="2800" b="1" dirty="0">
                <a:solidFill>
                  <a:schemeClr val="tx1"/>
                </a:solidFill>
              </a:rPr>
              <a:t> superior</a:t>
            </a:r>
            <a:r>
              <a:rPr lang="pt-BR" sz="2800" dirty="0">
                <a:solidFill>
                  <a:schemeClr val="tx1"/>
                </a:solidFill>
              </a:rPr>
              <a:t>. </a:t>
            </a:r>
            <a:r>
              <a:rPr lang="pt-BR" sz="2800" dirty="0" err="1">
                <a:solidFill>
                  <a:schemeClr val="tx1"/>
                </a:solidFill>
              </a:rPr>
              <a:t>Experiencias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en</a:t>
            </a:r>
            <a:r>
              <a:rPr lang="pt-BR" sz="2800" dirty="0">
                <a:solidFill>
                  <a:schemeClr val="tx1"/>
                </a:solidFill>
              </a:rPr>
              <a:t> América Latina.  Caracas: IESALC-UNESCO, 2008.</a:t>
            </a:r>
          </a:p>
          <a:p>
            <a:pPr algn="just"/>
            <a:r>
              <a:rPr lang="pt-BR" sz="2800" dirty="0">
                <a:solidFill>
                  <a:schemeClr val="tx1"/>
                </a:solidFill>
              </a:rPr>
              <a:t>___ (Cord.). </a:t>
            </a:r>
            <a:r>
              <a:rPr lang="pt-BR" sz="2800" b="1" dirty="0" err="1">
                <a:solidFill>
                  <a:schemeClr val="tx1"/>
                </a:solidFill>
              </a:rPr>
              <a:t>Educación</a:t>
            </a:r>
            <a:r>
              <a:rPr lang="pt-BR" sz="2800" b="1" dirty="0">
                <a:solidFill>
                  <a:schemeClr val="tx1"/>
                </a:solidFill>
              </a:rPr>
              <a:t> Superior, </a:t>
            </a:r>
            <a:r>
              <a:rPr lang="pt-BR" sz="2800" b="1" dirty="0" err="1">
                <a:solidFill>
                  <a:schemeClr val="tx1"/>
                </a:solidFill>
              </a:rPr>
              <a:t>Colaboración</a:t>
            </a:r>
            <a:r>
              <a:rPr lang="pt-BR" sz="2800" b="1" dirty="0">
                <a:solidFill>
                  <a:schemeClr val="tx1"/>
                </a:solidFill>
              </a:rPr>
              <a:t> Intercultural y </a:t>
            </a:r>
            <a:r>
              <a:rPr lang="pt-BR" sz="2800" b="1" dirty="0" err="1">
                <a:solidFill>
                  <a:schemeClr val="tx1"/>
                </a:solidFill>
              </a:rPr>
              <a:t>Desarrollo</a:t>
            </a:r>
            <a:r>
              <a:rPr lang="pt-BR" sz="2800" b="1" dirty="0">
                <a:solidFill>
                  <a:schemeClr val="tx1"/>
                </a:solidFill>
              </a:rPr>
              <a:t> </a:t>
            </a:r>
            <a:r>
              <a:rPr lang="pt-BR" sz="2800" b="1" dirty="0" err="1">
                <a:solidFill>
                  <a:schemeClr val="tx1"/>
                </a:solidFill>
              </a:rPr>
              <a:t>Sostenible</a:t>
            </a:r>
            <a:r>
              <a:rPr lang="pt-BR" sz="2800" b="1" dirty="0">
                <a:solidFill>
                  <a:schemeClr val="tx1"/>
                </a:solidFill>
              </a:rPr>
              <a:t>/</a:t>
            </a:r>
            <a:r>
              <a:rPr lang="pt-BR" sz="2800" b="1" dirty="0" err="1">
                <a:solidFill>
                  <a:schemeClr val="tx1"/>
                </a:solidFill>
              </a:rPr>
              <a:t>Buen</a:t>
            </a:r>
            <a:r>
              <a:rPr lang="pt-BR" sz="2800" b="1" dirty="0">
                <a:solidFill>
                  <a:schemeClr val="tx1"/>
                </a:solidFill>
              </a:rPr>
              <a:t> </a:t>
            </a:r>
            <a:r>
              <a:rPr lang="pt-BR" sz="2800" b="1" dirty="0" err="1">
                <a:solidFill>
                  <a:schemeClr val="tx1"/>
                </a:solidFill>
              </a:rPr>
              <a:t>Vivir</a:t>
            </a:r>
            <a:r>
              <a:rPr lang="pt-BR" sz="2800" dirty="0">
                <a:solidFill>
                  <a:schemeClr val="tx1"/>
                </a:solidFill>
              </a:rPr>
              <a:t>. </a:t>
            </a:r>
            <a:r>
              <a:rPr lang="pt-BR" sz="2800" dirty="0" err="1">
                <a:solidFill>
                  <a:schemeClr val="tx1"/>
                </a:solidFill>
              </a:rPr>
              <a:t>Experiencias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en</a:t>
            </a:r>
            <a:r>
              <a:rPr lang="pt-BR" sz="2800" dirty="0">
                <a:solidFill>
                  <a:schemeClr val="tx1"/>
                </a:solidFill>
              </a:rPr>
              <a:t> América Latina. Caracas: UNESCO-IESALC, </a:t>
            </a:r>
            <a:r>
              <a:rPr lang="pt-BR" sz="2800" dirty="0" smtClean="0">
                <a:solidFill>
                  <a:schemeClr val="tx1"/>
                </a:solidFill>
              </a:rPr>
              <a:t>2009.</a:t>
            </a:r>
            <a:endParaRPr lang="pt-BR" sz="2800" dirty="0">
              <a:solidFill>
                <a:schemeClr val="tx1"/>
              </a:solidFill>
            </a:endParaRPr>
          </a:p>
          <a:p>
            <a:pPr algn="just"/>
            <a:r>
              <a:rPr lang="pt-BR" sz="2800" dirty="0" smtClean="0">
                <a:solidFill>
                  <a:schemeClr val="tx1"/>
                </a:solidFill>
              </a:rPr>
              <a:t>___ </a:t>
            </a:r>
            <a:r>
              <a:rPr lang="pt-BR" sz="2800" dirty="0" err="1">
                <a:solidFill>
                  <a:schemeClr val="tx1"/>
                </a:solidFill>
              </a:rPr>
              <a:t>Las</a:t>
            </a:r>
            <a:r>
              <a:rPr lang="pt-BR" sz="2800" dirty="0">
                <a:solidFill>
                  <a:schemeClr val="tx1"/>
                </a:solidFill>
              </a:rPr>
              <a:t> iniciativas de </a:t>
            </a:r>
            <a:r>
              <a:rPr lang="pt-BR" sz="2800" dirty="0" err="1">
                <a:solidFill>
                  <a:schemeClr val="tx1"/>
                </a:solidFill>
              </a:rPr>
              <a:t>los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movimientos</a:t>
            </a:r>
            <a:r>
              <a:rPr lang="pt-BR" sz="2800" dirty="0">
                <a:solidFill>
                  <a:schemeClr val="tx1"/>
                </a:solidFill>
              </a:rPr>
              <a:t> indígenas </a:t>
            </a:r>
            <a:r>
              <a:rPr lang="pt-BR" sz="2800" dirty="0" err="1">
                <a:solidFill>
                  <a:schemeClr val="tx1"/>
                </a:solidFill>
              </a:rPr>
              <a:t>en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educación</a:t>
            </a:r>
            <a:r>
              <a:rPr lang="pt-BR" sz="2800" dirty="0">
                <a:solidFill>
                  <a:schemeClr val="tx1"/>
                </a:solidFill>
              </a:rPr>
              <a:t> superior: </a:t>
            </a:r>
            <a:r>
              <a:rPr lang="pt-BR" sz="2800" dirty="0" err="1">
                <a:solidFill>
                  <a:schemeClr val="tx1"/>
                </a:solidFill>
              </a:rPr>
              <a:t>un</a:t>
            </a:r>
            <a:r>
              <a:rPr lang="pt-BR" sz="2800" dirty="0">
                <a:solidFill>
                  <a:schemeClr val="tx1"/>
                </a:solidFill>
              </a:rPr>
              <a:t> aporte para </a:t>
            </a:r>
            <a:r>
              <a:rPr lang="pt-BR" sz="2800" dirty="0" err="1">
                <a:solidFill>
                  <a:schemeClr val="tx1"/>
                </a:solidFill>
              </a:rPr>
              <a:t>la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profundización</a:t>
            </a:r>
            <a:r>
              <a:rPr lang="pt-BR" sz="2800" dirty="0">
                <a:solidFill>
                  <a:schemeClr val="tx1"/>
                </a:solidFill>
              </a:rPr>
              <a:t> de </a:t>
            </a:r>
            <a:r>
              <a:rPr lang="pt-BR" sz="2800" dirty="0" err="1">
                <a:solidFill>
                  <a:schemeClr val="tx1"/>
                </a:solidFill>
              </a:rPr>
              <a:t>la</a:t>
            </a:r>
            <a:r>
              <a:rPr lang="pt-BR" sz="2800" dirty="0">
                <a:solidFill>
                  <a:schemeClr val="tx1"/>
                </a:solidFill>
              </a:rPr>
              <a:t> democracia. </a:t>
            </a:r>
            <a:r>
              <a:rPr lang="pt-BR" sz="2800" b="1" dirty="0">
                <a:solidFill>
                  <a:schemeClr val="tx1"/>
                </a:solidFill>
              </a:rPr>
              <a:t>Nueva </a:t>
            </a:r>
            <a:r>
              <a:rPr lang="pt-BR" sz="2800" b="1" dirty="0" err="1">
                <a:solidFill>
                  <a:schemeClr val="tx1"/>
                </a:solidFill>
              </a:rPr>
              <a:t>Sociedad</a:t>
            </a:r>
            <a:r>
              <a:rPr lang="pt-BR" sz="2800" dirty="0">
                <a:solidFill>
                  <a:schemeClr val="tx1"/>
                </a:solidFill>
              </a:rPr>
              <a:t> No 227, </a:t>
            </a:r>
            <a:r>
              <a:rPr lang="pt-BR" sz="2800" dirty="0" err="1">
                <a:solidFill>
                  <a:schemeClr val="tx1"/>
                </a:solidFill>
              </a:rPr>
              <a:t>mayo-junio</a:t>
            </a:r>
            <a:r>
              <a:rPr lang="pt-BR" sz="2800" dirty="0">
                <a:solidFill>
                  <a:schemeClr val="tx1"/>
                </a:solidFill>
              </a:rPr>
              <a:t> de 2010. p. 3-15.</a:t>
            </a:r>
          </a:p>
          <a:p>
            <a:pPr algn="just"/>
            <a:r>
              <a:rPr lang="pt-BR" sz="2800" dirty="0" smtClean="0">
                <a:solidFill>
                  <a:schemeClr val="tx1"/>
                </a:solidFill>
              </a:rPr>
              <a:t>OLIVEIRA</a:t>
            </a:r>
            <a:r>
              <a:rPr lang="pt-BR" sz="2800" dirty="0">
                <a:solidFill>
                  <a:schemeClr val="tx1"/>
                </a:solidFill>
              </a:rPr>
              <a:t>, L. F.; CANDAU, V. M. F. Pedagogia </a:t>
            </a:r>
            <a:r>
              <a:rPr lang="pt-BR" sz="2800" dirty="0" err="1">
                <a:solidFill>
                  <a:schemeClr val="tx1"/>
                </a:solidFill>
              </a:rPr>
              <a:t>Decolonial</a:t>
            </a:r>
            <a:r>
              <a:rPr lang="pt-BR" sz="2800" dirty="0">
                <a:solidFill>
                  <a:schemeClr val="tx1"/>
                </a:solidFill>
              </a:rPr>
              <a:t> e Educação Antirracista e Intercultural no Brasil. </a:t>
            </a:r>
            <a:r>
              <a:rPr lang="pt-BR" sz="2800" b="1" dirty="0" err="1" smtClean="0">
                <a:solidFill>
                  <a:schemeClr val="tx1"/>
                </a:solidFill>
              </a:rPr>
              <a:t>Educ</a:t>
            </a:r>
            <a:r>
              <a:rPr lang="pt-BR" sz="2800" b="1" dirty="0" smtClean="0">
                <a:solidFill>
                  <a:schemeClr val="tx1"/>
                </a:solidFill>
              </a:rPr>
              <a:t> </a:t>
            </a:r>
            <a:r>
              <a:rPr lang="pt-BR" sz="2800" b="1" dirty="0" err="1" smtClean="0">
                <a:solidFill>
                  <a:schemeClr val="tx1"/>
                </a:solidFill>
              </a:rPr>
              <a:t>Rev</a:t>
            </a:r>
            <a:r>
              <a:rPr lang="pt-BR" sz="2800" b="1" dirty="0" smtClean="0">
                <a:solidFill>
                  <a:schemeClr val="tx1"/>
                </a:solidFill>
              </a:rPr>
              <a:t>, </a:t>
            </a:r>
            <a:r>
              <a:rPr lang="pt-BR" sz="2800" dirty="0">
                <a:solidFill>
                  <a:schemeClr val="tx1"/>
                </a:solidFill>
              </a:rPr>
              <a:t>Belo Horizonte, v.26, n.01, p.15-40, abr. 2010</a:t>
            </a:r>
            <a:r>
              <a:rPr lang="pt-BR" sz="28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pt-BR" sz="2800" dirty="0">
                <a:solidFill>
                  <a:schemeClr val="tx1"/>
                </a:solidFill>
              </a:rPr>
              <a:t>PINEAU, G</a:t>
            </a:r>
            <a:r>
              <a:rPr lang="pt-BR" sz="2800" dirty="0" smtClean="0">
                <a:solidFill>
                  <a:schemeClr val="tx1"/>
                </a:solidFill>
              </a:rPr>
              <a:t>. </a:t>
            </a:r>
            <a:r>
              <a:rPr lang="pt-BR" sz="2800" i="1" dirty="0" smtClean="0">
                <a:solidFill>
                  <a:schemeClr val="tx1"/>
                </a:solidFill>
              </a:rPr>
              <a:t>Emergência </a:t>
            </a:r>
            <a:r>
              <a:rPr lang="pt-BR" sz="2800" i="1" dirty="0">
                <a:solidFill>
                  <a:schemeClr val="tx1"/>
                </a:solidFill>
              </a:rPr>
              <a:t>de um Paradigma </a:t>
            </a:r>
            <a:r>
              <a:rPr lang="pt-BR" sz="2800" i="1" dirty="0" err="1">
                <a:solidFill>
                  <a:schemeClr val="tx1"/>
                </a:solidFill>
              </a:rPr>
              <a:t>Antropoformador</a:t>
            </a:r>
            <a:r>
              <a:rPr lang="pt-BR" sz="2800" i="1" dirty="0">
                <a:solidFill>
                  <a:schemeClr val="tx1"/>
                </a:solidFill>
              </a:rPr>
              <a:t> de Pesquisa-Ação-Formação Transdisciplinar</a:t>
            </a:r>
            <a:r>
              <a:rPr lang="pt-BR" sz="2800" dirty="0" smtClean="0">
                <a:solidFill>
                  <a:schemeClr val="tx1"/>
                </a:solidFill>
              </a:rPr>
              <a:t>. </a:t>
            </a:r>
            <a:r>
              <a:rPr lang="pt-BR" sz="2800" b="1" dirty="0" err="1" smtClean="0">
                <a:solidFill>
                  <a:schemeClr val="tx1"/>
                </a:solidFill>
              </a:rPr>
              <a:t>Sau</a:t>
            </a:r>
            <a:r>
              <a:rPr lang="pt-BR" sz="2800" b="1" dirty="0" smtClean="0">
                <a:solidFill>
                  <a:schemeClr val="tx1"/>
                </a:solidFill>
              </a:rPr>
              <a:t> </a:t>
            </a:r>
            <a:r>
              <a:rPr lang="pt-BR" sz="2800" b="1" dirty="0" err="1">
                <a:solidFill>
                  <a:schemeClr val="tx1"/>
                </a:solidFill>
              </a:rPr>
              <a:t>Soc</a:t>
            </a:r>
            <a:r>
              <a:rPr lang="pt-BR" sz="2800" dirty="0">
                <a:solidFill>
                  <a:schemeClr val="tx1"/>
                </a:solidFill>
              </a:rPr>
              <a:t>, v</a:t>
            </a:r>
            <a:r>
              <a:rPr lang="pt-BR" sz="2800" dirty="0" smtClean="0">
                <a:solidFill>
                  <a:schemeClr val="tx1"/>
                </a:solidFill>
              </a:rPr>
              <a:t>. 14, n. 3, 102-110,set-dez,2005</a:t>
            </a:r>
            <a:endParaRPr lang="pt-BR" sz="2800" dirty="0">
              <a:solidFill>
                <a:schemeClr val="tx1"/>
              </a:solidFill>
            </a:endParaRPr>
          </a:p>
          <a:p>
            <a:pPr algn="just"/>
            <a:r>
              <a:rPr lang="pt-BR" sz="2800" dirty="0" smtClean="0">
                <a:solidFill>
                  <a:schemeClr val="tx1"/>
                </a:solidFill>
              </a:rPr>
              <a:t>SANTOS</a:t>
            </a:r>
            <a:r>
              <a:rPr lang="pt-BR" sz="2800" dirty="0">
                <a:solidFill>
                  <a:schemeClr val="tx1"/>
                </a:solidFill>
              </a:rPr>
              <a:t>, </a:t>
            </a:r>
            <a:r>
              <a:rPr lang="pt-BR" sz="2800" dirty="0" smtClean="0">
                <a:solidFill>
                  <a:schemeClr val="tx1"/>
                </a:solidFill>
              </a:rPr>
              <a:t>B.S</a:t>
            </a:r>
            <a:r>
              <a:rPr lang="pt-BR" sz="2800" dirty="0">
                <a:solidFill>
                  <a:schemeClr val="tx1"/>
                </a:solidFill>
              </a:rPr>
              <a:t>. </a:t>
            </a:r>
            <a:r>
              <a:rPr lang="pt-BR" sz="2800" i="1" dirty="0" smtClean="0">
                <a:solidFill>
                  <a:schemeClr val="tx1"/>
                </a:solidFill>
              </a:rPr>
              <a:t>Para </a:t>
            </a:r>
            <a:r>
              <a:rPr lang="pt-BR" sz="2800" i="1" dirty="0">
                <a:solidFill>
                  <a:schemeClr val="tx1"/>
                </a:solidFill>
              </a:rPr>
              <a:t>além do pensamento abissal: das linhas globais a uma ecologia dos saberes</a:t>
            </a:r>
            <a:r>
              <a:rPr lang="pt-BR" sz="2800" dirty="0">
                <a:solidFill>
                  <a:schemeClr val="tx1"/>
                </a:solidFill>
              </a:rPr>
              <a:t>. In: ___ MENESES, </a:t>
            </a:r>
            <a:r>
              <a:rPr lang="pt-BR" sz="2800" dirty="0" smtClean="0">
                <a:solidFill>
                  <a:schemeClr val="tx1"/>
                </a:solidFill>
              </a:rPr>
              <a:t>M.P</a:t>
            </a:r>
            <a:r>
              <a:rPr lang="pt-BR" sz="2800" dirty="0">
                <a:solidFill>
                  <a:schemeClr val="tx1"/>
                </a:solidFill>
              </a:rPr>
              <a:t>. (</a:t>
            </a:r>
            <a:r>
              <a:rPr lang="pt-BR" sz="2800" dirty="0" err="1">
                <a:solidFill>
                  <a:schemeClr val="tx1"/>
                </a:solidFill>
              </a:rPr>
              <a:t>org</a:t>
            </a:r>
            <a:r>
              <a:rPr lang="pt-BR" sz="2800" dirty="0">
                <a:solidFill>
                  <a:schemeClr val="tx1"/>
                </a:solidFill>
              </a:rPr>
              <a:t>). </a:t>
            </a:r>
            <a:r>
              <a:rPr lang="pt-BR" sz="2800" b="1" dirty="0">
                <a:solidFill>
                  <a:schemeClr val="tx1"/>
                </a:solidFill>
              </a:rPr>
              <a:t>Epistemologias do Sul</a:t>
            </a:r>
            <a:r>
              <a:rPr lang="pt-BR" sz="2800" dirty="0">
                <a:solidFill>
                  <a:schemeClr val="tx1"/>
                </a:solidFill>
              </a:rPr>
              <a:t>. São Paulo: Cortez, 2010: 31-83</a:t>
            </a:r>
            <a:r>
              <a:rPr lang="pt-BR" sz="2800" dirty="0" smtClean="0">
                <a:solidFill>
                  <a:schemeClr val="tx1"/>
                </a:solidFill>
              </a:rPr>
              <a:t>.</a:t>
            </a:r>
            <a:endParaRPr lang="pt-BR" sz="2800" dirty="0">
              <a:solidFill>
                <a:schemeClr val="tx1"/>
              </a:solidFill>
            </a:endParaRPr>
          </a:p>
        </p:txBody>
      </p:sp>
      <p:sp>
        <p:nvSpPr>
          <p:cNvPr id="2085" name="Rectangle 153"/>
          <p:cNvSpPr>
            <a:spLocks noChangeArrowheads="1"/>
          </p:cNvSpPr>
          <p:nvPr/>
        </p:nvSpPr>
        <p:spPr bwMode="auto">
          <a:xfrm>
            <a:off x="12186716" y="12314834"/>
            <a:ext cx="10502900" cy="18791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Certos 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que 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respostas consistentes a questões desta natureza não advirão nem da mera </a:t>
            </a:r>
            <a:r>
              <a:rPr lang="pt-BR" sz="3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abstração </a:t>
            </a:r>
            <a:r>
              <a:rPr lang="pt-BR" sz="30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teórica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nem do mero </a:t>
            </a:r>
            <a:r>
              <a:rPr lang="pt-BR" sz="3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ativismo militante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carregados ambos das certezas do universalismo ocidental, buscamos nossa 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inspiração meto- </a:t>
            </a:r>
            <a:r>
              <a:rPr lang="pt-BR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dológica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nos princípios da </a:t>
            </a:r>
            <a:r>
              <a:rPr lang="pt-BR" sz="3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Pesquisa-Intervenção 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como</a:t>
            </a:r>
            <a:r>
              <a:rPr lang="pt-BR" sz="30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In- </a:t>
            </a:r>
            <a:r>
              <a:rPr lang="pt-BR" sz="3000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vestigação</a:t>
            </a:r>
            <a:r>
              <a:rPr lang="pt-BR" sz="30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Colaborativa e Formativa 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t-BR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Barbier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2002; </a:t>
            </a:r>
            <a:r>
              <a:rPr lang="pt-BR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Fals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Borda,1994; </a:t>
            </a:r>
            <a:r>
              <a:rPr lang="pt-BR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Pineau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2005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). Segundo estes, nas pesquisas não se produzem somente conhecimentos, mas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igualmente, os 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sujeitos 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desses conhecimentos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Daí a importância de que 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sejam elas espaços para experimentações públicas </a:t>
            </a:r>
            <a:r>
              <a:rPr lang="pt-BR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dialo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pt-BR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gais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 que </a:t>
            </a:r>
            <a:r>
              <a:rPr lang="pt-BR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co-laborem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em iguais condições de poder 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ne- </a:t>
            </a:r>
            <a:r>
              <a:rPr lang="pt-BR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gocial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as distintas visões de mundo que compõem o 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campo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reunidos numa comunidade 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pt-BR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co-intérpretes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 </a:t>
            </a:r>
            <a:r>
              <a:rPr lang="pt-BR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co-aprendizes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Não se renuncia, 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assim, ao 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desafio 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 rigor 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 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i- novação mas, antes, à ingenuidade da crença na possibilidade de  neutralidade 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científica (</a:t>
            </a:r>
            <a:r>
              <a:rPr lang="pt-BR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Japiassu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1975).</a:t>
            </a:r>
          </a:p>
          <a:p>
            <a:pPr algn="just">
              <a:lnSpc>
                <a:spcPct val="150000"/>
              </a:lnSpc>
            </a:pP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Em coerência a tais princípios, participaremos das 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07 oficinas 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 torno do currículo do curso, que 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 darão entre 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comissão 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 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IF Sertão 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 e representantes 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 </a:t>
            </a:r>
            <a:r>
              <a:rPr lang="pt-BR" sz="30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Comissão de Professores Indígenas de Pernambuco 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 do </a:t>
            </a:r>
            <a:r>
              <a:rPr lang="pt-BR" sz="30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Núcleo de Educação da Comissão Estadual de Comunidades </a:t>
            </a:r>
            <a:r>
              <a:rPr lang="pt-BR" sz="3000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Quilom</a:t>
            </a:r>
            <a:r>
              <a:rPr lang="pt-BR" sz="30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bolas de Pernambuco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Nossa finalidade é o registro, </a:t>
            </a:r>
            <a:r>
              <a:rPr lang="pt-BR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siste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matização e relatoria do processo coletivo, 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tendo 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como índices analíticos as categorias de </a:t>
            </a:r>
            <a:r>
              <a:rPr lang="pt-BR" sz="30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Cidadania Intercultural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t-BR" sz="30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Ecologia dos Saberes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 </a:t>
            </a:r>
            <a:r>
              <a:rPr lang="pt-BR" sz="30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Justiça Curricular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Esse trabalho será 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avaliado, coletiva e interativamente, em momentos </a:t>
            </a:r>
            <a:r>
              <a:rPr lang="pt-BR" sz="3000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Ex-Ante</a:t>
            </a:r>
            <a:r>
              <a:rPr lang="pt-BR" sz="30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Durante e </a:t>
            </a:r>
            <a:r>
              <a:rPr lang="pt-BR" sz="3000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Ex-Post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permitindo revisão 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cíclica.</a:t>
            </a:r>
            <a:endParaRPr lang="pt-BR" sz="3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86" name="Rectangle 10"/>
          <p:cNvSpPr>
            <a:spLocks noChangeArrowheads="1"/>
          </p:cNvSpPr>
          <p:nvPr/>
        </p:nvSpPr>
        <p:spPr bwMode="auto">
          <a:xfrm>
            <a:off x="12320588" y="11133571"/>
            <a:ext cx="5618162" cy="710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/>
          <a:p>
            <a:pPr algn="l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4000" b="1" dirty="0">
                <a:solidFill>
                  <a:srgbClr val="000000"/>
                </a:solidFill>
              </a:rPr>
              <a:t>METODOLOGIA</a:t>
            </a:r>
          </a:p>
        </p:txBody>
      </p:sp>
      <p:sp>
        <p:nvSpPr>
          <p:cNvPr id="40" name="Rectangle 19"/>
          <p:cNvSpPr>
            <a:spLocks noChangeArrowheads="1"/>
          </p:cNvSpPr>
          <p:nvPr/>
        </p:nvSpPr>
        <p:spPr bwMode="auto">
          <a:xfrm>
            <a:off x="1231900" y="11833820"/>
            <a:ext cx="10656888" cy="2654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A existência de demanda regional por cursos de formação continuada para professore/as indígenas e quilombolas vem se apresentando ao IF Sertão 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PE, de várias formas, 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desde sua 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fundação, em 2008. Desde sua constituição como grupo de pesquisa institucionalmente certificado, em 2010, o </a:t>
            </a:r>
            <a:r>
              <a:rPr lang="pt-BR" sz="30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GMEPEIS Sertões - Grupo Multidisciplinar de </a:t>
            </a:r>
            <a:r>
              <a:rPr lang="pt-BR" sz="3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Estudos </a:t>
            </a:r>
            <a:r>
              <a:rPr lang="pt-BR" sz="30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 Pesquisas </a:t>
            </a:r>
            <a:r>
              <a:rPr lang="pt-BR" sz="3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 Educação</a:t>
            </a:r>
            <a:r>
              <a:rPr lang="pt-BR" sz="30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Interculturalidade e </a:t>
            </a:r>
            <a:r>
              <a:rPr lang="pt-BR" sz="3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Sociedades Sertanejas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no ano de 2010, tem buscado dar maior 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sistematicidade 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ao diálogo institucional com os desafios de consolidação da educação escolar indígena e quilombola na região.</a:t>
            </a:r>
            <a:endParaRPr lang="pt-BR" sz="3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Dentre 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 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ações do IF Sertão PE a esse respeito, destaca-se 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constituição de comissão responsável 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pelo desenvolvi- mento 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uma </a:t>
            </a:r>
            <a:r>
              <a:rPr lang="pt-BR" sz="30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Especialização em Educação Intercultural 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(Port. 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28/GR, 24.01.2012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). Este curso, que terá como público beneficiário prioritário professores indígenas e quilombolas, tem sua primeira edição planejado 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para 2014.1, com vagas abertas, inicialmente, apenas no </a:t>
            </a:r>
            <a:r>
              <a:rPr lang="pt-BR" sz="30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Campus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Floresta, em função de sua proximidade geográfica às populações 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 foco.</a:t>
            </a:r>
          </a:p>
          <a:p>
            <a:pPr algn="just">
              <a:lnSpc>
                <a:spcPct val="150000"/>
              </a:lnSpc>
            </a:pPr>
            <a:r>
              <a:rPr lang="pt-BR" sz="3000" dirty="0" smtClean="0">
                <a:solidFill>
                  <a:schemeClr val="tx1"/>
                </a:solidFill>
              </a:rPr>
              <a:t>	O </a:t>
            </a:r>
            <a:r>
              <a:rPr lang="pt-BR" sz="3000" dirty="0">
                <a:solidFill>
                  <a:schemeClr val="tx1"/>
                </a:solidFill>
              </a:rPr>
              <a:t>sucesso de um empreendimento </a:t>
            </a:r>
            <a:r>
              <a:rPr lang="pt-BR" sz="3000" dirty="0" smtClean="0">
                <a:solidFill>
                  <a:schemeClr val="tx1"/>
                </a:solidFill>
              </a:rPr>
              <a:t>desta </a:t>
            </a:r>
            <a:r>
              <a:rPr lang="pt-BR" sz="3000" dirty="0">
                <a:solidFill>
                  <a:schemeClr val="tx1"/>
                </a:solidFill>
              </a:rPr>
              <a:t>natureza </a:t>
            </a:r>
            <a:r>
              <a:rPr lang="pt-BR" sz="3000" dirty="0" smtClean="0">
                <a:solidFill>
                  <a:schemeClr val="tx1"/>
                </a:solidFill>
              </a:rPr>
              <a:t>não </a:t>
            </a:r>
            <a:r>
              <a:rPr lang="pt-BR" sz="3000" dirty="0">
                <a:solidFill>
                  <a:schemeClr val="tx1"/>
                </a:solidFill>
              </a:rPr>
              <a:t>depende, todavia, apenas de sensibilidade ético-política e de presteza </a:t>
            </a:r>
            <a:r>
              <a:rPr lang="pt-BR" sz="3000" dirty="0" smtClean="0">
                <a:solidFill>
                  <a:schemeClr val="tx1"/>
                </a:solidFill>
              </a:rPr>
              <a:t>gerencial-organizacional, apresentando, além de in-  críveis dimensões quantitativas, profundas dimensões </a:t>
            </a:r>
            <a:r>
              <a:rPr lang="pt-BR" sz="3000" dirty="0" err="1" smtClean="0">
                <a:solidFill>
                  <a:schemeClr val="tx1"/>
                </a:solidFill>
              </a:rPr>
              <a:t>quali</a:t>
            </a:r>
            <a:r>
              <a:rPr lang="pt-BR" sz="3000" dirty="0" smtClean="0">
                <a:solidFill>
                  <a:schemeClr val="tx1"/>
                </a:solidFill>
              </a:rPr>
              <a:t>- </a:t>
            </a:r>
            <a:r>
              <a:rPr lang="pt-BR" sz="3000" dirty="0" err="1" smtClean="0">
                <a:solidFill>
                  <a:schemeClr val="tx1"/>
                </a:solidFill>
              </a:rPr>
              <a:t>tativas</a:t>
            </a:r>
            <a:r>
              <a:rPr lang="pt-BR" sz="3000" dirty="0" smtClean="0">
                <a:solidFill>
                  <a:schemeClr val="tx1"/>
                </a:solidFill>
              </a:rPr>
              <a:t>, cujo centro nevrálgico se encontra na necessidade de superação do 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monoculturalismo, de tendências colonialistas e escravistas, que costuma ainda orientar, despercebido, as políticas de educação brasileiras (Candau &amp; Russo, 2010; Oliveira &amp; Candau, 2010).</a:t>
            </a:r>
          </a:p>
          <a:p>
            <a:pPr algn="just">
              <a:lnSpc>
                <a:spcPct val="150000"/>
              </a:lnSpc>
            </a:pPr>
            <a:r>
              <a:rPr lang="pt-BR" sz="3000" dirty="0" smtClean="0">
                <a:solidFill>
                  <a:schemeClr val="tx1"/>
                </a:solidFill>
              </a:rPr>
              <a:t>	Daí que nossa </a:t>
            </a:r>
            <a:r>
              <a:rPr lang="pt-BR" sz="3000" dirty="0">
                <a:solidFill>
                  <a:schemeClr val="tx1"/>
                </a:solidFill>
              </a:rPr>
              <a:t>pesquisa </a:t>
            </a:r>
            <a:r>
              <a:rPr lang="pt-BR" sz="3000" dirty="0" smtClean="0">
                <a:solidFill>
                  <a:schemeClr val="tx1"/>
                </a:solidFill>
              </a:rPr>
              <a:t>acabe por tomar por </a:t>
            </a:r>
            <a:r>
              <a:rPr lang="pt-BR" sz="3000" dirty="0">
                <a:solidFill>
                  <a:schemeClr val="tx1"/>
                </a:solidFill>
              </a:rPr>
              <a:t>objetivo </a:t>
            </a:r>
            <a:r>
              <a:rPr lang="pt-BR" sz="3000" dirty="0" smtClean="0">
                <a:solidFill>
                  <a:schemeClr val="tx1"/>
                </a:solidFill>
              </a:rPr>
              <a:t>central prestar </a:t>
            </a:r>
            <a:r>
              <a:rPr lang="pt-BR" sz="3000" dirty="0">
                <a:solidFill>
                  <a:schemeClr val="tx1"/>
                </a:solidFill>
              </a:rPr>
              <a:t>auxílio metodológico e teórico-conceitual </a:t>
            </a:r>
            <a:r>
              <a:rPr lang="pt-BR" sz="3000" dirty="0" smtClean="0">
                <a:solidFill>
                  <a:schemeClr val="tx1"/>
                </a:solidFill>
              </a:rPr>
              <a:t>ao desenvolvimento </a:t>
            </a:r>
            <a:r>
              <a:rPr lang="pt-BR" sz="3000" dirty="0">
                <a:solidFill>
                  <a:schemeClr val="tx1"/>
                </a:solidFill>
              </a:rPr>
              <a:t>curricular </a:t>
            </a:r>
            <a:r>
              <a:rPr lang="pt-BR" sz="3000" dirty="0" smtClean="0">
                <a:solidFill>
                  <a:schemeClr val="tx1"/>
                </a:solidFill>
              </a:rPr>
              <a:t>desta especialização, </a:t>
            </a:r>
            <a:r>
              <a:rPr lang="pt-BR" sz="3000" dirty="0">
                <a:solidFill>
                  <a:schemeClr val="tx1"/>
                </a:solidFill>
              </a:rPr>
              <a:t>ajudando-a a configurar um Projeto Político-Pedagógico capaz </a:t>
            </a:r>
            <a:r>
              <a:rPr lang="pt-BR" sz="3000" dirty="0" smtClean="0">
                <a:solidFill>
                  <a:schemeClr val="tx1"/>
                </a:solidFill>
              </a:rPr>
              <a:t>de </a:t>
            </a:r>
            <a:r>
              <a:rPr lang="pt-BR" sz="3000" dirty="0" err="1" smtClean="0">
                <a:solidFill>
                  <a:schemeClr val="tx1"/>
                </a:solidFill>
              </a:rPr>
              <a:t>colabo</a:t>
            </a:r>
            <a:r>
              <a:rPr lang="pt-BR" sz="3000" dirty="0" smtClean="0">
                <a:solidFill>
                  <a:schemeClr val="tx1"/>
                </a:solidFill>
              </a:rPr>
              <a:t>- </a:t>
            </a:r>
            <a:r>
              <a:rPr lang="pt-BR" sz="3000" dirty="0" err="1" smtClean="0">
                <a:solidFill>
                  <a:schemeClr val="tx1"/>
                </a:solidFill>
              </a:rPr>
              <a:t>rar</a:t>
            </a:r>
            <a:r>
              <a:rPr lang="pt-BR" sz="3000" dirty="0" smtClean="0">
                <a:solidFill>
                  <a:schemeClr val="tx1"/>
                </a:solidFill>
              </a:rPr>
              <a:t> com as lutas dos professores </a:t>
            </a:r>
            <a:r>
              <a:rPr lang="pt-BR" sz="3000" dirty="0">
                <a:solidFill>
                  <a:schemeClr val="tx1"/>
                </a:solidFill>
              </a:rPr>
              <a:t>indígenas e quilombolas </a:t>
            </a:r>
            <a:r>
              <a:rPr lang="pt-BR" sz="3000" dirty="0" smtClean="0">
                <a:solidFill>
                  <a:schemeClr val="tx1"/>
                </a:solidFill>
              </a:rPr>
              <a:t>pelo estabelecimento regional de </a:t>
            </a:r>
            <a:r>
              <a:rPr lang="pt-BR" sz="30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Cidadania Intercultural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(Mato, 2008, 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2009, 2010), </a:t>
            </a:r>
            <a:r>
              <a:rPr lang="pt-BR" sz="3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Ecologia </a:t>
            </a:r>
            <a:r>
              <a:rPr lang="pt-BR" sz="30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dos Saberes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(Santos, 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2010; 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Feyerabend, 2010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e </a:t>
            </a:r>
            <a:r>
              <a:rPr lang="pt-BR" sz="3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Justiça Curricular 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(Apple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1995, 1997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2009; </a:t>
            </a:r>
            <a:r>
              <a:rPr lang="pt-BR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Giroux, 2003; McLaren, 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1993).</a:t>
            </a:r>
            <a:endParaRPr lang="pt-BR" sz="3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Times New Roman"/>
        <a:ea typeface="DejaVu Sans"/>
        <a:cs typeface="DejaVu Sans"/>
      </a:majorFont>
      <a:minorFont>
        <a:latin typeface="Times New Roman"/>
        <a:ea typeface="DejaVu Sans"/>
        <a:cs typeface="DejaVu Sans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, verdana, arial" charset="0"/>
            <a:cs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, verdana, arial" charset="0"/>
            <a:cs typeface="Times New Roman" pitchFamily="16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5090</TotalTime>
  <Words>650</Words>
  <Application>Microsoft Office PowerPoint</Application>
  <PresentationFormat>Personalizar</PresentationFormat>
  <Paragraphs>38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>SILUBESA 2004</dc:subject>
  <dc:creator>Jussara Severo</dc:creator>
  <cp:lastModifiedBy>Lukinhas Bardini</cp:lastModifiedBy>
  <cp:revision>477</cp:revision>
  <cp:lastPrinted>1601-01-01T00:00:00Z</cp:lastPrinted>
  <dcterms:created xsi:type="dcterms:W3CDTF">2003-06-01T18:10:39Z</dcterms:created>
  <dcterms:modified xsi:type="dcterms:W3CDTF">2012-07-31T18:46:31Z</dcterms:modified>
</cp:coreProperties>
</file>